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9"/>
  </p:notesMasterIdLst>
  <p:sldIdLst>
    <p:sldId id="257" r:id="rId5"/>
    <p:sldId id="272" r:id="rId6"/>
    <p:sldId id="303" r:id="rId7"/>
    <p:sldId id="259" r:id="rId8"/>
    <p:sldId id="270" r:id="rId9"/>
    <p:sldId id="306" r:id="rId10"/>
    <p:sldId id="291" r:id="rId11"/>
    <p:sldId id="294" r:id="rId12"/>
    <p:sldId id="305" r:id="rId13"/>
    <p:sldId id="308" r:id="rId14"/>
    <p:sldId id="318" r:id="rId15"/>
    <p:sldId id="302" r:id="rId16"/>
    <p:sldId id="307" r:id="rId17"/>
    <p:sldId id="301" r:id="rId18"/>
    <p:sldId id="310" r:id="rId19"/>
    <p:sldId id="311" r:id="rId20"/>
    <p:sldId id="300" r:id="rId21"/>
    <p:sldId id="312" r:id="rId22"/>
    <p:sldId id="309" r:id="rId23"/>
    <p:sldId id="286" r:id="rId24"/>
    <p:sldId id="313" r:id="rId25"/>
    <p:sldId id="320" r:id="rId26"/>
    <p:sldId id="262" r:id="rId27"/>
    <p:sldId id="31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819"/>
    <a:srgbClr val="55565A"/>
    <a:srgbClr val="8A8A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83EEF2-AD6C-440C-82F6-5447622F11A9}" v="4" dt="2022-01-10T20:30:55.3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15"/>
    <p:restoredTop sz="94674"/>
  </p:normalViewPr>
  <p:slideViewPr>
    <p:cSldViewPr snapToGrid="0" snapToObjects="1">
      <p:cViewPr varScale="1">
        <p:scale>
          <a:sx n="109" d="100"/>
          <a:sy n="109" d="100"/>
        </p:scale>
        <p:origin x="90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ginald" userId="69e69520908e914c" providerId="LiveId" clId="{8383EEF2-AD6C-440C-82F6-5447622F11A9}"/>
    <pc:docChg chg="undo custSel addSld delSld modSld sldOrd">
      <pc:chgData name="Reginald" userId="69e69520908e914c" providerId="LiveId" clId="{8383EEF2-AD6C-440C-82F6-5447622F11A9}" dt="2022-01-10T20:36:22.046" v="476" actId="20577"/>
      <pc:docMkLst>
        <pc:docMk/>
      </pc:docMkLst>
      <pc:sldChg chg="modSp mod">
        <pc:chgData name="Reginald" userId="69e69520908e914c" providerId="LiveId" clId="{8383EEF2-AD6C-440C-82F6-5447622F11A9}" dt="2022-01-10T20:35:19.189" v="462" actId="5793"/>
        <pc:sldMkLst>
          <pc:docMk/>
          <pc:sldMk cId="1324552766" sldId="257"/>
        </pc:sldMkLst>
        <pc:spChg chg="mod">
          <ac:chgData name="Reginald" userId="69e69520908e914c" providerId="LiveId" clId="{8383EEF2-AD6C-440C-82F6-5447622F11A9}" dt="2022-01-10T20:35:19.189" v="462" actId="5793"/>
          <ac:spMkLst>
            <pc:docMk/>
            <pc:sldMk cId="1324552766" sldId="257"/>
            <ac:spMk id="2" creationId="{00000000-0000-0000-0000-000000000000}"/>
          </ac:spMkLst>
        </pc:spChg>
        <pc:spChg chg="mod">
          <ac:chgData name="Reginald" userId="69e69520908e914c" providerId="LiveId" clId="{8383EEF2-AD6C-440C-82F6-5447622F11A9}" dt="2022-01-10T20:35:04.054" v="444" actId="20577"/>
          <ac:spMkLst>
            <pc:docMk/>
            <pc:sldMk cId="1324552766" sldId="257"/>
            <ac:spMk id="3" creationId="{00000000-0000-0000-0000-000000000000}"/>
          </ac:spMkLst>
        </pc:spChg>
      </pc:sldChg>
      <pc:sldChg chg="addSp modSp mod">
        <pc:chgData name="Reginald" userId="69e69520908e914c" providerId="LiveId" clId="{8383EEF2-AD6C-440C-82F6-5447622F11A9}" dt="2022-01-10T20:23:05.906" v="28" actId="1076"/>
        <pc:sldMkLst>
          <pc:docMk/>
          <pc:sldMk cId="182161404" sldId="259"/>
        </pc:sldMkLst>
        <pc:spChg chg="mod">
          <ac:chgData name="Reginald" userId="69e69520908e914c" providerId="LiveId" clId="{8383EEF2-AD6C-440C-82F6-5447622F11A9}" dt="2022-01-10T20:21:48.446" v="16" actId="14100"/>
          <ac:spMkLst>
            <pc:docMk/>
            <pc:sldMk cId="182161404" sldId="259"/>
            <ac:spMk id="2" creationId="{00000000-0000-0000-0000-000000000000}"/>
          </ac:spMkLst>
        </pc:spChg>
        <pc:spChg chg="mod">
          <ac:chgData name="Reginald" userId="69e69520908e914c" providerId="LiveId" clId="{8383EEF2-AD6C-440C-82F6-5447622F11A9}" dt="2022-01-10T20:23:05.906" v="28" actId="1076"/>
          <ac:spMkLst>
            <pc:docMk/>
            <pc:sldMk cId="182161404" sldId="259"/>
            <ac:spMk id="3" creationId="{00000000-0000-0000-0000-000000000000}"/>
          </ac:spMkLst>
        </pc:spChg>
        <pc:spChg chg="add mod">
          <ac:chgData name="Reginald" userId="69e69520908e914c" providerId="LiveId" clId="{8383EEF2-AD6C-440C-82F6-5447622F11A9}" dt="2022-01-10T20:22:52.290" v="25" actId="1076"/>
          <ac:spMkLst>
            <pc:docMk/>
            <pc:sldMk cId="182161404" sldId="259"/>
            <ac:spMk id="5" creationId="{56FE1C48-29CD-46E3-AD5B-E462505CDF6D}"/>
          </ac:spMkLst>
        </pc:spChg>
        <pc:picChg chg="add mod">
          <ac:chgData name="Reginald" userId="69e69520908e914c" providerId="LiveId" clId="{8383EEF2-AD6C-440C-82F6-5447622F11A9}" dt="2022-01-10T20:22:09.878" v="20" actId="14100"/>
          <ac:picMkLst>
            <pc:docMk/>
            <pc:sldMk cId="182161404" sldId="259"/>
            <ac:picMk id="4" creationId="{09C40FED-9406-44EE-8FA8-4234B94B4555}"/>
          </ac:picMkLst>
        </pc:picChg>
      </pc:sldChg>
      <pc:sldChg chg="del">
        <pc:chgData name="Reginald" userId="69e69520908e914c" providerId="LiveId" clId="{8383EEF2-AD6C-440C-82F6-5447622F11A9}" dt="2022-01-10T20:34:17.710" v="385" actId="47"/>
        <pc:sldMkLst>
          <pc:docMk/>
          <pc:sldMk cId="1234243388" sldId="260"/>
        </pc:sldMkLst>
      </pc:sldChg>
      <pc:sldChg chg="modSp del mod">
        <pc:chgData name="Reginald" userId="69e69520908e914c" providerId="LiveId" clId="{8383EEF2-AD6C-440C-82F6-5447622F11A9}" dt="2022-01-10T20:32:14.626" v="334" actId="47"/>
        <pc:sldMkLst>
          <pc:docMk/>
          <pc:sldMk cId="3835342084" sldId="263"/>
        </pc:sldMkLst>
        <pc:spChg chg="mod">
          <ac:chgData name="Reginald" userId="69e69520908e914c" providerId="LiveId" clId="{8383EEF2-AD6C-440C-82F6-5447622F11A9}" dt="2022-01-10T20:23:29.931" v="29" actId="207"/>
          <ac:spMkLst>
            <pc:docMk/>
            <pc:sldMk cId="3835342084" sldId="263"/>
            <ac:spMk id="8" creationId="{A2F4A80A-A0DA-45CC-AE30-818674DECF78}"/>
          </ac:spMkLst>
        </pc:spChg>
      </pc:sldChg>
      <pc:sldChg chg="del">
        <pc:chgData name="Reginald" userId="69e69520908e914c" providerId="LiveId" clId="{8383EEF2-AD6C-440C-82F6-5447622F11A9}" dt="2022-01-10T20:13:40.531" v="1" actId="47"/>
        <pc:sldMkLst>
          <pc:docMk/>
          <pc:sldMk cId="2676728257" sldId="264"/>
        </pc:sldMkLst>
      </pc:sldChg>
      <pc:sldChg chg="del">
        <pc:chgData name="Reginald" userId="69e69520908e914c" providerId="LiveId" clId="{8383EEF2-AD6C-440C-82F6-5447622F11A9}" dt="2022-01-10T20:13:40.771" v="2" actId="47"/>
        <pc:sldMkLst>
          <pc:docMk/>
          <pc:sldMk cId="3970698844" sldId="265"/>
        </pc:sldMkLst>
      </pc:sldChg>
      <pc:sldChg chg="del">
        <pc:chgData name="Reginald" userId="69e69520908e914c" providerId="LiveId" clId="{8383EEF2-AD6C-440C-82F6-5447622F11A9}" dt="2022-01-10T20:13:41.105" v="3" actId="47"/>
        <pc:sldMkLst>
          <pc:docMk/>
          <pc:sldMk cId="662391940" sldId="266"/>
        </pc:sldMkLst>
      </pc:sldChg>
      <pc:sldChg chg="del">
        <pc:chgData name="Reginald" userId="69e69520908e914c" providerId="LiveId" clId="{8383EEF2-AD6C-440C-82F6-5447622F11A9}" dt="2022-01-10T20:13:41.345" v="4" actId="47"/>
        <pc:sldMkLst>
          <pc:docMk/>
          <pc:sldMk cId="2857531718" sldId="267"/>
        </pc:sldMkLst>
      </pc:sldChg>
      <pc:sldChg chg="del">
        <pc:chgData name="Reginald" userId="69e69520908e914c" providerId="LiveId" clId="{8383EEF2-AD6C-440C-82F6-5447622F11A9}" dt="2022-01-10T20:13:42.944" v="5" actId="47"/>
        <pc:sldMkLst>
          <pc:docMk/>
          <pc:sldMk cId="4048224984" sldId="268"/>
        </pc:sldMkLst>
      </pc:sldChg>
      <pc:sldChg chg="del">
        <pc:chgData name="Reginald" userId="69e69520908e914c" providerId="LiveId" clId="{8383EEF2-AD6C-440C-82F6-5447622F11A9}" dt="2022-01-10T20:13:43.436" v="6" actId="47"/>
        <pc:sldMkLst>
          <pc:docMk/>
          <pc:sldMk cId="332699487" sldId="269"/>
        </pc:sldMkLst>
      </pc:sldChg>
      <pc:sldChg chg="addSp delSp modSp mod ord">
        <pc:chgData name="Reginald" userId="69e69520908e914c" providerId="LiveId" clId="{8383EEF2-AD6C-440C-82F6-5447622F11A9}" dt="2022-01-10T20:33:32.738" v="374" actId="1076"/>
        <pc:sldMkLst>
          <pc:docMk/>
          <pc:sldMk cId="1583288498" sldId="270"/>
        </pc:sldMkLst>
        <pc:spChg chg="mod">
          <ac:chgData name="Reginald" userId="69e69520908e914c" providerId="LiveId" clId="{8383EEF2-AD6C-440C-82F6-5447622F11A9}" dt="2022-01-10T20:24:12.043" v="38" actId="20577"/>
          <ac:spMkLst>
            <pc:docMk/>
            <pc:sldMk cId="1583288498" sldId="270"/>
            <ac:spMk id="2" creationId="{00000000-0000-0000-0000-000000000000}"/>
          </ac:spMkLst>
        </pc:spChg>
        <pc:spChg chg="add del mod">
          <ac:chgData name="Reginald" userId="69e69520908e914c" providerId="LiveId" clId="{8383EEF2-AD6C-440C-82F6-5447622F11A9}" dt="2022-01-10T20:14:05.464" v="9" actId="478"/>
          <ac:spMkLst>
            <pc:docMk/>
            <pc:sldMk cId="1583288498" sldId="270"/>
            <ac:spMk id="4" creationId="{93B18184-07BB-47EF-9937-F2E840871BD0}"/>
          </ac:spMkLst>
        </pc:spChg>
        <pc:spChg chg="del">
          <ac:chgData name="Reginald" userId="69e69520908e914c" providerId="LiveId" clId="{8383EEF2-AD6C-440C-82F6-5447622F11A9}" dt="2022-01-10T20:14:02.730" v="8" actId="21"/>
          <ac:spMkLst>
            <pc:docMk/>
            <pc:sldMk cId="1583288498" sldId="270"/>
            <ac:spMk id="6" creationId="{DA5BF952-0454-42D4-83F7-AE7F56ADF7A8}"/>
          </ac:spMkLst>
        </pc:spChg>
        <pc:spChg chg="add del mod">
          <ac:chgData name="Reginald" userId="69e69520908e914c" providerId="LiveId" clId="{8383EEF2-AD6C-440C-82F6-5447622F11A9}" dt="2022-01-10T20:30:06.373" v="324" actId="22"/>
          <ac:spMkLst>
            <pc:docMk/>
            <pc:sldMk cId="1583288498" sldId="270"/>
            <ac:spMk id="9" creationId="{A22228C0-659F-4ED2-85AA-5890B5094F3B}"/>
          </ac:spMkLst>
        </pc:spChg>
        <pc:spChg chg="add mod">
          <ac:chgData name="Reginald" userId="69e69520908e914c" providerId="LiveId" clId="{8383EEF2-AD6C-440C-82F6-5447622F11A9}" dt="2022-01-10T20:33:27.002" v="373" actId="1076"/>
          <ac:spMkLst>
            <pc:docMk/>
            <pc:sldMk cId="1583288498" sldId="270"/>
            <ac:spMk id="10" creationId="{5CC9DDAA-11E8-4F9E-A1B2-C38487C49AEB}"/>
          </ac:spMkLst>
        </pc:spChg>
        <pc:graphicFrameChg chg="add mod modGraphic">
          <ac:chgData name="Reginald" userId="69e69520908e914c" providerId="LiveId" clId="{8383EEF2-AD6C-440C-82F6-5447622F11A9}" dt="2022-01-10T20:33:32.738" v="374" actId="1076"/>
          <ac:graphicFrameMkLst>
            <pc:docMk/>
            <pc:sldMk cId="1583288498" sldId="270"/>
            <ac:graphicFrameMk id="7" creationId="{7FDC2CAB-D960-4EC1-B98B-D7FE01C6B8AE}"/>
          </ac:graphicFrameMkLst>
        </pc:graphicFrameChg>
        <pc:picChg chg="del">
          <ac:chgData name="Reginald" userId="69e69520908e914c" providerId="LiveId" clId="{8383EEF2-AD6C-440C-82F6-5447622F11A9}" dt="2022-01-10T20:13:57.693" v="7" actId="478"/>
          <ac:picMkLst>
            <pc:docMk/>
            <pc:sldMk cId="1583288498" sldId="270"/>
            <ac:picMk id="5" creationId="{7314D1FF-5A0A-488C-8AD8-64BF6F6E78F1}"/>
          </ac:picMkLst>
        </pc:picChg>
      </pc:sldChg>
      <pc:sldChg chg="del">
        <pc:chgData name="Reginald" userId="69e69520908e914c" providerId="LiveId" clId="{8383EEF2-AD6C-440C-82F6-5447622F11A9}" dt="2022-01-10T20:13:40.169" v="0" actId="47"/>
        <pc:sldMkLst>
          <pc:docMk/>
          <pc:sldMk cId="1874962537" sldId="271"/>
        </pc:sldMkLst>
      </pc:sldChg>
      <pc:sldChg chg="del">
        <pc:chgData name="Reginald" userId="69e69520908e914c" providerId="LiveId" clId="{8383EEF2-AD6C-440C-82F6-5447622F11A9}" dt="2022-01-10T20:33:38.257" v="375" actId="47"/>
        <pc:sldMkLst>
          <pc:docMk/>
          <pc:sldMk cId="214885563" sldId="273"/>
        </pc:sldMkLst>
      </pc:sldChg>
      <pc:sldChg chg="del">
        <pc:chgData name="Reginald" userId="69e69520908e914c" providerId="LiveId" clId="{8383EEF2-AD6C-440C-82F6-5447622F11A9}" dt="2022-01-10T20:34:10.688" v="379" actId="47"/>
        <pc:sldMkLst>
          <pc:docMk/>
          <pc:sldMk cId="3632732477" sldId="274"/>
        </pc:sldMkLst>
      </pc:sldChg>
      <pc:sldChg chg="del">
        <pc:chgData name="Reginald" userId="69e69520908e914c" providerId="LiveId" clId="{8383EEF2-AD6C-440C-82F6-5447622F11A9}" dt="2022-01-10T20:34:10.962" v="380" actId="47"/>
        <pc:sldMkLst>
          <pc:docMk/>
          <pc:sldMk cId="88524098" sldId="275"/>
        </pc:sldMkLst>
      </pc:sldChg>
      <pc:sldChg chg="del">
        <pc:chgData name="Reginald" userId="69e69520908e914c" providerId="LiveId" clId="{8383EEF2-AD6C-440C-82F6-5447622F11A9}" dt="2022-01-10T20:34:12.131" v="381" actId="47"/>
        <pc:sldMkLst>
          <pc:docMk/>
          <pc:sldMk cId="1365056740" sldId="276"/>
        </pc:sldMkLst>
      </pc:sldChg>
      <pc:sldChg chg="del">
        <pc:chgData name="Reginald" userId="69e69520908e914c" providerId="LiveId" clId="{8383EEF2-AD6C-440C-82F6-5447622F11A9}" dt="2022-01-10T20:34:14.128" v="382" actId="47"/>
        <pc:sldMkLst>
          <pc:docMk/>
          <pc:sldMk cId="4051901182" sldId="277"/>
        </pc:sldMkLst>
      </pc:sldChg>
      <pc:sldChg chg="del">
        <pc:chgData name="Reginald" userId="69e69520908e914c" providerId="LiveId" clId="{8383EEF2-AD6C-440C-82F6-5447622F11A9}" dt="2022-01-10T20:34:15.145" v="383" actId="47"/>
        <pc:sldMkLst>
          <pc:docMk/>
          <pc:sldMk cId="314012951" sldId="278"/>
        </pc:sldMkLst>
      </pc:sldChg>
      <pc:sldChg chg="del">
        <pc:chgData name="Reginald" userId="69e69520908e914c" providerId="LiveId" clId="{8383EEF2-AD6C-440C-82F6-5447622F11A9}" dt="2022-01-10T20:34:16.347" v="384" actId="47"/>
        <pc:sldMkLst>
          <pc:docMk/>
          <pc:sldMk cId="3473904076" sldId="279"/>
        </pc:sldMkLst>
      </pc:sldChg>
      <pc:sldChg chg="del">
        <pc:chgData name="Reginald" userId="69e69520908e914c" providerId="LiveId" clId="{8383EEF2-AD6C-440C-82F6-5447622F11A9}" dt="2022-01-10T20:34:19.783" v="386" actId="47"/>
        <pc:sldMkLst>
          <pc:docMk/>
          <pc:sldMk cId="134905567" sldId="281"/>
        </pc:sldMkLst>
      </pc:sldChg>
      <pc:sldChg chg="del">
        <pc:chgData name="Reginald" userId="69e69520908e914c" providerId="LiveId" clId="{8383EEF2-AD6C-440C-82F6-5447622F11A9}" dt="2022-01-10T20:34:21.048" v="387" actId="47"/>
        <pc:sldMkLst>
          <pc:docMk/>
          <pc:sldMk cId="3115674954" sldId="282"/>
        </pc:sldMkLst>
      </pc:sldChg>
      <pc:sldChg chg="del">
        <pc:chgData name="Reginald" userId="69e69520908e914c" providerId="LiveId" clId="{8383EEF2-AD6C-440C-82F6-5447622F11A9}" dt="2022-01-10T20:34:22.439" v="388" actId="47"/>
        <pc:sldMkLst>
          <pc:docMk/>
          <pc:sldMk cId="2518927287" sldId="283"/>
        </pc:sldMkLst>
      </pc:sldChg>
      <pc:sldChg chg="del">
        <pc:chgData name="Reginald" userId="69e69520908e914c" providerId="LiveId" clId="{8383EEF2-AD6C-440C-82F6-5447622F11A9}" dt="2022-01-10T20:34:24.938" v="389" actId="47"/>
        <pc:sldMkLst>
          <pc:docMk/>
          <pc:sldMk cId="2491927035" sldId="284"/>
        </pc:sldMkLst>
      </pc:sldChg>
      <pc:sldChg chg="delSp modSp add mod ord">
        <pc:chgData name="Reginald" userId="69e69520908e914c" providerId="LiveId" clId="{8383EEF2-AD6C-440C-82F6-5447622F11A9}" dt="2022-01-10T20:35:58.349" v="470" actId="20577"/>
        <pc:sldMkLst>
          <pc:docMk/>
          <pc:sldMk cId="3281559207" sldId="285"/>
        </pc:sldMkLst>
        <pc:spChg chg="mod">
          <ac:chgData name="Reginald" userId="69e69520908e914c" providerId="LiveId" clId="{8383EEF2-AD6C-440C-82F6-5447622F11A9}" dt="2022-01-10T20:35:58.349" v="470" actId="20577"/>
          <ac:spMkLst>
            <pc:docMk/>
            <pc:sldMk cId="3281559207" sldId="285"/>
            <ac:spMk id="2" creationId="{00000000-0000-0000-0000-000000000000}"/>
          </ac:spMkLst>
        </pc:spChg>
        <pc:spChg chg="del">
          <ac:chgData name="Reginald" userId="69e69520908e914c" providerId="LiveId" clId="{8383EEF2-AD6C-440C-82F6-5447622F11A9}" dt="2022-01-10T20:35:49.125" v="463" actId="21"/>
          <ac:spMkLst>
            <pc:docMk/>
            <pc:sldMk cId="3281559207" sldId="285"/>
            <ac:spMk id="10" creationId="{5CC9DDAA-11E8-4F9E-A1B2-C38487C49AEB}"/>
          </ac:spMkLst>
        </pc:spChg>
      </pc:sldChg>
      <pc:sldChg chg="modSp add mod">
        <pc:chgData name="Reginald" userId="69e69520908e914c" providerId="LiveId" clId="{8383EEF2-AD6C-440C-82F6-5447622F11A9}" dt="2022-01-10T20:36:15.579" v="473" actId="20577"/>
        <pc:sldMkLst>
          <pc:docMk/>
          <pc:sldMk cId="3610793391" sldId="286"/>
        </pc:sldMkLst>
        <pc:spChg chg="mod">
          <ac:chgData name="Reginald" userId="69e69520908e914c" providerId="LiveId" clId="{8383EEF2-AD6C-440C-82F6-5447622F11A9}" dt="2022-01-10T20:36:15.579" v="473" actId="20577"/>
          <ac:spMkLst>
            <pc:docMk/>
            <pc:sldMk cId="3610793391" sldId="286"/>
            <ac:spMk id="2" creationId="{00000000-0000-0000-0000-000000000000}"/>
          </ac:spMkLst>
        </pc:spChg>
      </pc:sldChg>
      <pc:sldChg chg="modSp add mod">
        <pc:chgData name="Reginald" userId="69e69520908e914c" providerId="LiveId" clId="{8383EEF2-AD6C-440C-82F6-5447622F11A9}" dt="2022-01-10T20:36:22.046" v="476" actId="20577"/>
        <pc:sldMkLst>
          <pc:docMk/>
          <pc:sldMk cId="1742415861" sldId="287"/>
        </pc:sldMkLst>
        <pc:spChg chg="mod">
          <ac:chgData name="Reginald" userId="69e69520908e914c" providerId="LiveId" clId="{8383EEF2-AD6C-440C-82F6-5447622F11A9}" dt="2022-01-10T20:36:22.046" v="476" actId="20577"/>
          <ac:spMkLst>
            <pc:docMk/>
            <pc:sldMk cId="1742415861" sldId="287"/>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FD3E77-2751-4C05-991C-A072B689C039}" type="datetimeFigureOut">
              <a:rPr lang="en-US" smtClean="0"/>
              <a:t>9/27/2022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1DD12F-0DF5-42CC-AFA8-7AE139E9C42B}" type="slidenum">
              <a:rPr lang="en-US" smtClean="0"/>
              <a:t>‹#›</a:t>
            </a:fld>
            <a:endParaRPr lang="en-US"/>
          </a:p>
        </p:txBody>
      </p:sp>
    </p:spTree>
    <p:extLst>
      <p:ext uri="{BB962C8B-B14F-4D97-AF65-F5344CB8AC3E}">
        <p14:creationId xmlns:p14="http://schemas.microsoft.com/office/powerpoint/2010/main" val="1452162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864AA2-2339-8546-BDA3-83D57E515C63}" type="datetimeFigureOut">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C62AD-1449-9143-8F26-15D729BEA7F6}" type="slidenum">
              <a:rPr lang="en-US" smtClean="0"/>
              <a:t>‹#›</a:t>
            </a:fld>
            <a:endParaRPr lang="en-US"/>
          </a:p>
        </p:txBody>
      </p:sp>
    </p:spTree>
    <p:extLst>
      <p:ext uri="{BB962C8B-B14F-4D97-AF65-F5344CB8AC3E}">
        <p14:creationId xmlns:p14="http://schemas.microsoft.com/office/powerpoint/2010/main" val="238213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864AA2-2339-8546-BDA3-83D57E515C63}" type="datetimeFigureOut">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C62AD-1449-9143-8F26-15D729BEA7F6}" type="slidenum">
              <a:rPr lang="en-US" smtClean="0"/>
              <a:t>‹#›</a:t>
            </a:fld>
            <a:endParaRPr lang="en-US"/>
          </a:p>
        </p:txBody>
      </p:sp>
    </p:spTree>
    <p:extLst>
      <p:ext uri="{BB962C8B-B14F-4D97-AF65-F5344CB8AC3E}">
        <p14:creationId xmlns:p14="http://schemas.microsoft.com/office/powerpoint/2010/main" val="984355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864AA2-2339-8546-BDA3-83D57E515C63}" type="datetimeFigureOut">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C62AD-1449-9143-8F26-15D729BEA7F6}" type="slidenum">
              <a:rPr lang="en-US" smtClean="0"/>
              <a:t>‹#›</a:t>
            </a:fld>
            <a:endParaRPr lang="en-US"/>
          </a:p>
        </p:txBody>
      </p:sp>
    </p:spTree>
    <p:extLst>
      <p:ext uri="{BB962C8B-B14F-4D97-AF65-F5344CB8AC3E}">
        <p14:creationId xmlns:p14="http://schemas.microsoft.com/office/powerpoint/2010/main" val="1997700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864AA2-2339-8546-BDA3-83D57E515C63}" type="datetimeFigureOut">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C62AD-1449-9143-8F26-15D729BEA7F6}" type="slidenum">
              <a:rPr lang="en-US" smtClean="0"/>
              <a:t>‹#›</a:t>
            </a:fld>
            <a:endParaRPr lang="en-US"/>
          </a:p>
        </p:txBody>
      </p:sp>
    </p:spTree>
    <p:extLst>
      <p:ext uri="{BB962C8B-B14F-4D97-AF65-F5344CB8AC3E}">
        <p14:creationId xmlns:p14="http://schemas.microsoft.com/office/powerpoint/2010/main" val="748440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864AA2-2339-8546-BDA3-83D57E515C63}" type="datetimeFigureOut">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C62AD-1449-9143-8F26-15D729BEA7F6}" type="slidenum">
              <a:rPr lang="en-US" smtClean="0"/>
              <a:t>‹#›</a:t>
            </a:fld>
            <a:endParaRPr lang="en-US"/>
          </a:p>
        </p:txBody>
      </p:sp>
    </p:spTree>
    <p:extLst>
      <p:ext uri="{BB962C8B-B14F-4D97-AF65-F5344CB8AC3E}">
        <p14:creationId xmlns:p14="http://schemas.microsoft.com/office/powerpoint/2010/main" val="1226384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864AA2-2339-8546-BDA3-83D57E515C63}" type="datetimeFigureOut">
              <a:rPr lang="en-US" smtClean="0"/>
              <a:t>9/27/2022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C62AD-1449-9143-8F26-15D729BEA7F6}" type="slidenum">
              <a:rPr lang="en-US" smtClean="0"/>
              <a:t>‹#›</a:t>
            </a:fld>
            <a:endParaRPr lang="en-US"/>
          </a:p>
        </p:txBody>
      </p:sp>
    </p:spTree>
    <p:extLst>
      <p:ext uri="{BB962C8B-B14F-4D97-AF65-F5344CB8AC3E}">
        <p14:creationId xmlns:p14="http://schemas.microsoft.com/office/powerpoint/2010/main" val="302079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864AA2-2339-8546-BDA3-83D57E515C63}" type="datetimeFigureOut">
              <a:rPr lang="en-US" smtClean="0"/>
              <a:t>9/27/2022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EC62AD-1449-9143-8F26-15D729BEA7F6}" type="slidenum">
              <a:rPr lang="en-US" smtClean="0"/>
              <a:t>‹#›</a:t>
            </a:fld>
            <a:endParaRPr lang="en-US"/>
          </a:p>
        </p:txBody>
      </p:sp>
    </p:spTree>
    <p:extLst>
      <p:ext uri="{BB962C8B-B14F-4D97-AF65-F5344CB8AC3E}">
        <p14:creationId xmlns:p14="http://schemas.microsoft.com/office/powerpoint/2010/main" val="400882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864AA2-2339-8546-BDA3-83D57E515C63}" type="datetimeFigureOut">
              <a:rPr lang="en-US" smtClean="0"/>
              <a:t>9/27/2022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EC62AD-1449-9143-8F26-15D729BEA7F6}" type="slidenum">
              <a:rPr lang="en-US" smtClean="0"/>
              <a:t>‹#›</a:t>
            </a:fld>
            <a:endParaRPr lang="en-US"/>
          </a:p>
        </p:txBody>
      </p:sp>
    </p:spTree>
    <p:extLst>
      <p:ext uri="{BB962C8B-B14F-4D97-AF65-F5344CB8AC3E}">
        <p14:creationId xmlns:p14="http://schemas.microsoft.com/office/powerpoint/2010/main" val="971825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864AA2-2339-8546-BDA3-83D57E515C63}" type="datetimeFigureOut">
              <a:rPr lang="en-US" smtClean="0"/>
              <a:t>9/27/2022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EC62AD-1449-9143-8F26-15D729BEA7F6}" type="slidenum">
              <a:rPr lang="en-US" smtClean="0"/>
              <a:t>‹#›</a:t>
            </a:fld>
            <a:endParaRPr lang="en-US"/>
          </a:p>
        </p:txBody>
      </p:sp>
    </p:spTree>
    <p:extLst>
      <p:ext uri="{BB962C8B-B14F-4D97-AF65-F5344CB8AC3E}">
        <p14:creationId xmlns:p14="http://schemas.microsoft.com/office/powerpoint/2010/main" val="1858580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864AA2-2339-8546-BDA3-83D57E515C63}" type="datetimeFigureOut">
              <a:rPr lang="en-US" smtClean="0"/>
              <a:t>9/27/2022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C62AD-1449-9143-8F26-15D729BEA7F6}" type="slidenum">
              <a:rPr lang="en-US" smtClean="0"/>
              <a:t>‹#›</a:t>
            </a:fld>
            <a:endParaRPr lang="en-US"/>
          </a:p>
        </p:txBody>
      </p:sp>
    </p:spTree>
    <p:extLst>
      <p:ext uri="{BB962C8B-B14F-4D97-AF65-F5344CB8AC3E}">
        <p14:creationId xmlns:p14="http://schemas.microsoft.com/office/powerpoint/2010/main" val="2019355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864AA2-2339-8546-BDA3-83D57E515C63}" type="datetimeFigureOut">
              <a:rPr lang="en-US" smtClean="0"/>
              <a:t>9/27/2022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C62AD-1449-9143-8F26-15D729BEA7F6}" type="slidenum">
              <a:rPr lang="en-US" smtClean="0"/>
              <a:t>‹#›</a:t>
            </a:fld>
            <a:endParaRPr lang="en-US"/>
          </a:p>
        </p:txBody>
      </p:sp>
    </p:spTree>
    <p:extLst>
      <p:ext uri="{BB962C8B-B14F-4D97-AF65-F5344CB8AC3E}">
        <p14:creationId xmlns:p14="http://schemas.microsoft.com/office/powerpoint/2010/main" val="481507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6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64AA2-2339-8546-BDA3-83D57E515C63}" type="datetimeFigureOut">
              <a:rPr lang="en-US" smtClean="0"/>
              <a:t>9/27/2022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EC62AD-1449-9143-8F26-15D729BEA7F6}" type="slidenum">
              <a:rPr lang="en-US" smtClean="0"/>
              <a:t>‹#›</a:t>
            </a:fld>
            <a:endParaRPr lang="en-US"/>
          </a:p>
        </p:txBody>
      </p:sp>
    </p:spTree>
    <p:extLst>
      <p:ext uri="{BB962C8B-B14F-4D97-AF65-F5344CB8AC3E}">
        <p14:creationId xmlns:p14="http://schemas.microsoft.com/office/powerpoint/2010/main" val="3093530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app.smartsheet.com/b/form/ffb83b5eb3244c4bb02e895764881e2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app.smartsheet.com/b/form/33d91e0ac66845698e162f58c37b0c5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app.smartsheet.com/b/form/4f74a225536041d781ad5a596cff2405"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mailto:katina.riser@hccs.edu" TargetMode="External"/><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hyperlink" Target="mailto:Sandra.herrera@hccs.edu" TargetMode="External"/><Relationship Id="rId5" Type="http://schemas.openxmlformats.org/officeDocument/2006/relationships/hyperlink" Target="mailto:Reginald.peters@hccs.edu" TargetMode="External"/><Relationship Id="rId4" Type="http://schemas.openxmlformats.org/officeDocument/2006/relationships/image" Target="../media/image6.svg"/></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app.smartsheet.com/b/form/33d91e0ac66845698e162f58c37b0c5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06563" y="652812"/>
            <a:ext cx="6717956" cy="1448550"/>
          </a:xfrm>
        </p:spPr>
        <p:txBody>
          <a:bodyPr>
            <a:normAutofit fontScale="90000"/>
          </a:bodyPr>
          <a:lstStyle/>
          <a:p>
            <a:pPr algn="l">
              <a:lnSpc>
                <a:spcPts val="6000"/>
              </a:lnSpc>
            </a:pPr>
            <a:r>
              <a:rPr lang="en-US" b="1" dirty="0" smtClean="0">
                <a:latin typeface="Avenir Heavy" charset="0"/>
                <a:ea typeface="Avenir Heavy" charset="0"/>
                <a:cs typeface="Avenir Heavy" charset="0"/>
              </a:rPr>
              <a:t>HCC NE P-16 Partners Meeting</a:t>
            </a:r>
            <a:endParaRPr lang="en-US" b="1" dirty="0">
              <a:latin typeface="Avenir Heavy" charset="0"/>
              <a:ea typeface="Avenir Heavy" charset="0"/>
              <a:cs typeface="Avenir Heavy" charset="0"/>
            </a:endParaRPr>
          </a:p>
        </p:txBody>
      </p:sp>
      <p:sp>
        <p:nvSpPr>
          <p:cNvPr id="3" name="Subtitle 2"/>
          <p:cNvSpPr>
            <a:spLocks noGrp="1"/>
          </p:cNvSpPr>
          <p:nvPr>
            <p:ph type="subTitle" idx="1"/>
          </p:nvPr>
        </p:nvSpPr>
        <p:spPr>
          <a:xfrm>
            <a:off x="4036224" y="3024876"/>
            <a:ext cx="6717956" cy="632771"/>
          </a:xfrm>
        </p:spPr>
        <p:txBody>
          <a:bodyPr/>
          <a:lstStyle/>
          <a:p>
            <a:pPr algn="l">
              <a:lnSpc>
                <a:spcPts val="2800"/>
              </a:lnSpc>
            </a:pPr>
            <a:r>
              <a:rPr lang="en-US" dirty="0" smtClean="0">
                <a:latin typeface="Avenir Book" charset="0"/>
                <a:ea typeface="Avenir Book" charset="0"/>
                <a:cs typeface="Avenir Book" charset="0"/>
              </a:rPr>
              <a:t>September 22, </a:t>
            </a:r>
            <a:r>
              <a:rPr lang="en-US" dirty="0">
                <a:latin typeface="Avenir Book" charset="0"/>
                <a:ea typeface="Avenir Book" charset="0"/>
                <a:cs typeface="Avenir Book" charset="0"/>
              </a:rPr>
              <a:t>2022:  9:00 a.m. – </a:t>
            </a:r>
            <a:r>
              <a:rPr lang="en-US" dirty="0" smtClean="0">
                <a:latin typeface="Avenir Book" charset="0"/>
                <a:ea typeface="Avenir Book" charset="0"/>
                <a:cs typeface="Avenir Book" charset="0"/>
              </a:rPr>
              <a:t>10:30 </a:t>
            </a:r>
            <a:r>
              <a:rPr lang="en-US" dirty="0">
                <a:latin typeface="Avenir Book" charset="0"/>
                <a:ea typeface="Avenir Book" charset="0"/>
                <a:cs typeface="Avenir Book" charset="0"/>
              </a:rPr>
              <a:t>a.m.</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03750" y="2481128"/>
            <a:ext cx="2217683" cy="1491392"/>
          </a:xfrm>
          <a:prstGeom prst="rect">
            <a:avLst/>
          </a:prstGeom>
        </p:spPr>
      </p:pic>
      <p:cxnSp>
        <p:nvCxnSpPr>
          <p:cNvPr id="6" name="Straight Connector 5"/>
          <p:cNvCxnSpPr/>
          <p:nvPr/>
        </p:nvCxnSpPr>
        <p:spPr>
          <a:xfrm>
            <a:off x="4106563" y="2331986"/>
            <a:ext cx="639668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2F4A80A-A0DA-45CC-AE30-818674DECF78}"/>
              </a:ext>
            </a:extLst>
          </p:cNvPr>
          <p:cNvSpPr txBox="1"/>
          <p:nvPr/>
        </p:nvSpPr>
        <p:spPr>
          <a:xfrm>
            <a:off x="4176902" y="4214561"/>
            <a:ext cx="6929115" cy="1673343"/>
          </a:xfrm>
          <a:prstGeom prst="rect">
            <a:avLst/>
          </a:prstGeom>
          <a:solidFill>
            <a:srgbClr val="FFB819"/>
          </a:solidFill>
          <a:scene3d>
            <a:camera prst="orthographicFront"/>
            <a:lightRig rig="threePt" dir="t"/>
          </a:scene3d>
          <a:sp3d>
            <a:bevelT/>
          </a:sp3d>
        </p:spPr>
        <p:txBody>
          <a:bodyPr wrap="square" rtlCol="0" anchor="ctr">
            <a:spAutoFit/>
          </a:bodyPr>
          <a:lstStyle/>
          <a:p>
            <a:pPr>
              <a:lnSpc>
                <a:spcPct val="150000"/>
              </a:lnSpc>
            </a:pPr>
            <a:r>
              <a:rPr lang="en-US" sz="1400" dirty="0">
                <a:latin typeface="Avenir Book"/>
              </a:rPr>
              <a:t>The mission of the Houston Community College Dual Credit Program is to provide high school students a seamless pathway into post-secondary education by providing courses aligned with academic or workforce degrees and/or certificates, while being the higher education institution of choice for public, private, and charter high school partners</a:t>
            </a:r>
            <a:r>
              <a:rPr lang="en-US" sz="1400" dirty="0"/>
              <a:t>.</a:t>
            </a:r>
            <a:endParaRPr lang="en-US" sz="1400" dirty="0">
              <a:latin typeface="Avenir Book" charset="0"/>
              <a:ea typeface="Avenir Book" charset="0"/>
              <a:cs typeface="Avenir Book" charset="0"/>
            </a:endParaRPr>
          </a:p>
        </p:txBody>
      </p:sp>
    </p:spTree>
    <p:extLst>
      <p:ext uri="{BB962C8B-B14F-4D97-AF65-F5344CB8AC3E}">
        <p14:creationId xmlns:p14="http://schemas.microsoft.com/office/powerpoint/2010/main" val="132455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394" y="1"/>
            <a:ext cx="10272268" cy="961291"/>
          </a:xfrm>
        </p:spPr>
        <p:txBody>
          <a:bodyPr>
            <a:normAutofit/>
          </a:bodyPr>
          <a:lstStyle/>
          <a:p>
            <a:pPr algn="ctr"/>
            <a:r>
              <a:rPr lang="en-US" b="1" dirty="0" smtClean="0">
                <a:solidFill>
                  <a:srgbClr val="55565A"/>
                </a:solidFill>
                <a:latin typeface="Avenir Heavy" charset="0"/>
              </a:rPr>
              <a:t>Add/Drop/Swap</a:t>
            </a:r>
            <a:endParaRPr lang="en-US" dirty="0">
              <a:solidFill>
                <a:srgbClr val="55565A"/>
              </a:solidFill>
            </a:endParaRPr>
          </a:p>
        </p:txBody>
      </p:sp>
      <p:graphicFrame>
        <p:nvGraphicFramePr>
          <p:cNvPr id="7" name="Table 7">
            <a:extLst>
              <a:ext uri="{FF2B5EF4-FFF2-40B4-BE49-F238E27FC236}">
                <a16:creationId xmlns:a16="http://schemas.microsoft.com/office/drawing/2014/main" id="{7FDC2CAB-D960-4EC1-B98B-D7FE01C6B8AE}"/>
              </a:ext>
            </a:extLst>
          </p:cNvPr>
          <p:cNvGraphicFramePr>
            <a:graphicFrameLocks noGrp="1"/>
          </p:cNvGraphicFramePr>
          <p:nvPr>
            <p:extLst>
              <p:ext uri="{D42A27DB-BD31-4B8C-83A1-F6EECF244321}">
                <p14:modId xmlns:p14="http://schemas.microsoft.com/office/powerpoint/2010/main" val="58117268"/>
              </p:ext>
            </p:extLst>
          </p:nvPr>
        </p:nvGraphicFramePr>
        <p:xfrm>
          <a:off x="1229776" y="926123"/>
          <a:ext cx="10551916" cy="6812280"/>
        </p:xfrm>
        <a:graphic>
          <a:graphicData uri="http://schemas.openxmlformats.org/drawingml/2006/table">
            <a:tbl>
              <a:tblPr firstRow="1" bandRow="1">
                <a:tableStyleId>{616DA210-FB5B-4158-B5E0-FEB733F419BA}</a:tableStyleId>
              </a:tblPr>
              <a:tblGrid>
                <a:gridCol w="2612766">
                  <a:extLst>
                    <a:ext uri="{9D8B030D-6E8A-4147-A177-3AD203B41FA5}">
                      <a16:colId xmlns:a16="http://schemas.microsoft.com/office/drawing/2014/main" val="2034512733"/>
                    </a:ext>
                  </a:extLst>
                </a:gridCol>
                <a:gridCol w="7939150">
                  <a:extLst>
                    <a:ext uri="{9D8B030D-6E8A-4147-A177-3AD203B41FA5}">
                      <a16:colId xmlns:a16="http://schemas.microsoft.com/office/drawing/2014/main" val="2309409825"/>
                    </a:ext>
                  </a:extLst>
                </a:gridCol>
              </a:tblGrid>
              <a:tr h="370840">
                <a:tc>
                  <a:txBody>
                    <a:bodyPr/>
                    <a:lstStyle/>
                    <a:p>
                      <a:r>
                        <a:rPr lang="en-US" dirty="0" smtClean="0"/>
                        <a:t>9:25 </a:t>
                      </a:r>
                      <a:r>
                        <a:rPr lang="en-US" dirty="0"/>
                        <a:t>a.m. – </a:t>
                      </a:r>
                      <a:r>
                        <a:rPr lang="en-US" dirty="0" smtClean="0"/>
                        <a:t>9:30 </a:t>
                      </a:r>
                      <a:r>
                        <a:rPr lang="en-US" dirty="0"/>
                        <a:t>a.m.</a:t>
                      </a:r>
                    </a:p>
                  </a:txBody>
                  <a:tcPr/>
                </a:tc>
                <a:tc>
                  <a:txBody>
                    <a:bodyPr/>
                    <a:lstStyle/>
                    <a:p>
                      <a:r>
                        <a:rPr lang="en-US" dirty="0"/>
                        <a:t>Houston Community College Northeast:  </a:t>
                      </a:r>
                    </a:p>
                    <a:p>
                      <a:r>
                        <a:rPr lang="en-US" dirty="0"/>
                        <a:t>Reginald G. Peters – Director P-16</a:t>
                      </a:r>
                    </a:p>
                  </a:txBody>
                  <a:tcPr/>
                </a:tc>
                <a:extLst>
                  <a:ext uri="{0D108BD9-81ED-4DB2-BD59-A6C34878D82A}">
                    <a16:rowId xmlns:a16="http://schemas.microsoft.com/office/drawing/2014/main" val="347322964"/>
                  </a:ext>
                </a:extLst>
              </a:tr>
              <a:tr h="370840">
                <a:tc gridSpan="2">
                  <a:txBody>
                    <a:bodyPr/>
                    <a:lstStyle/>
                    <a:p>
                      <a:pPr marL="0" indent="0">
                        <a:buFont typeface="Arial" panose="020B0604020202020204" pitchFamily="34" charset="0"/>
                        <a:buNone/>
                      </a:pPr>
                      <a:endParaRPr lang="en-US" sz="1800" kern="1200" baseline="0" dirty="0" smtClean="0">
                        <a:solidFill>
                          <a:schemeClr val="tx1"/>
                        </a:solidFill>
                        <a:effectLst/>
                        <a:latin typeface="+mn-lt"/>
                        <a:ea typeface="+mn-ea"/>
                        <a:cs typeface="+mn-cs"/>
                      </a:endParaRPr>
                    </a:p>
                    <a:p>
                      <a:pPr marL="0" indent="0">
                        <a:buFont typeface="Arial" panose="020B0604020202020204" pitchFamily="34" charset="0"/>
                        <a:buNone/>
                      </a:pPr>
                      <a:r>
                        <a:rPr lang="en-US" sz="2500" b="1" i="0" u="none" strike="noStrike" kern="1200" baseline="0" dirty="0" smtClean="0">
                          <a:solidFill>
                            <a:schemeClr val="tx1"/>
                          </a:solidFill>
                          <a:latin typeface="+mn-lt"/>
                          <a:ea typeface="+mn-ea"/>
                          <a:cs typeface="+mn-cs"/>
                        </a:rPr>
                        <a:t>Adding a Class</a:t>
                      </a:r>
                    </a:p>
                    <a:p>
                      <a:pPr marL="285750" indent="-285750">
                        <a:buFont typeface="Arial" panose="020B0604020202020204" pitchFamily="34" charset="0"/>
                        <a:buChar char="•"/>
                      </a:pPr>
                      <a:r>
                        <a:rPr lang="en-US" sz="1800" b="0" i="0" u="none" strike="noStrike" kern="1200" baseline="0" dirty="0" smtClean="0">
                          <a:solidFill>
                            <a:schemeClr val="tx1"/>
                          </a:solidFill>
                          <a:latin typeface="+mn-lt"/>
                          <a:ea typeface="+mn-ea"/>
                          <a:cs typeface="+mn-cs"/>
                        </a:rPr>
                        <a:t>The student was not previously enrolled in the class – the student needs to be added to the class roster</a:t>
                      </a:r>
                    </a:p>
                    <a:p>
                      <a:pPr marL="285750" indent="-285750">
                        <a:buFont typeface="Arial" panose="020B0604020202020204" pitchFamily="34" charset="0"/>
                        <a:buChar char="•"/>
                      </a:pPr>
                      <a:endParaRPr lang="en-US" sz="18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r>
                        <a:rPr lang="en-US" sz="2500" b="1" i="0" u="none" strike="noStrike" kern="1200" baseline="0" dirty="0" smtClean="0">
                          <a:solidFill>
                            <a:schemeClr val="tx1"/>
                          </a:solidFill>
                          <a:latin typeface="+mn-lt"/>
                          <a:ea typeface="+mn-ea"/>
                          <a:cs typeface="+mn-cs"/>
                        </a:rPr>
                        <a:t>Dropping a Class </a:t>
                      </a:r>
                    </a:p>
                    <a:p>
                      <a:pPr marL="285750" indent="-285750">
                        <a:buFont typeface="Arial" panose="020B0604020202020204" pitchFamily="34" charset="0"/>
                        <a:buChar char="•"/>
                      </a:pPr>
                      <a:r>
                        <a:rPr lang="en-US" sz="1800" b="0" i="0" u="none" strike="noStrike" kern="1200" baseline="0" dirty="0" smtClean="0">
                          <a:solidFill>
                            <a:schemeClr val="tx1"/>
                          </a:solidFill>
                          <a:latin typeface="+mn-lt"/>
                          <a:ea typeface="+mn-ea"/>
                          <a:cs typeface="+mn-cs"/>
                        </a:rPr>
                        <a:t>The student is currently enrolled in the class – the student needs to be removed from the class roster</a:t>
                      </a:r>
                    </a:p>
                    <a:p>
                      <a:pPr marL="0" indent="0">
                        <a:buFont typeface="Arial" panose="020B0604020202020204" pitchFamily="34" charset="0"/>
                        <a:buNone/>
                      </a:pPr>
                      <a:endParaRPr lang="en-US" sz="18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500" b="1" i="0" u="none" strike="noStrike" kern="1200" baseline="0" dirty="0" smtClean="0">
                          <a:solidFill>
                            <a:schemeClr val="tx1"/>
                          </a:solidFill>
                          <a:latin typeface="+mn-lt"/>
                          <a:ea typeface="+mn-ea"/>
                          <a:cs typeface="+mn-cs"/>
                        </a:rPr>
                        <a:t>Swapping A Class </a:t>
                      </a:r>
                      <a:endParaRPr lang="en-US" sz="1800" b="1" i="0" u="none" strike="noStrike" kern="1200" baseline="0" dirty="0" smtClean="0">
                        <a:solidFill>
                          <a:schemeClr val="tx1"/>
                        </a:solidFill>
                        <a:latin typeface="+mn-lt"/>
                        <a:ea typeface="+mn-ea"/>
                        <a:cs typeface="+mn-cs"/>
                      </a:endParaRPr>
                    </a:p>
                    <a:p>
                      <a:pPr marL="285750" indent="-285750">
                        <a:buFont typeface="Arial" panose="020B0604020202020204" pitchFamily="34" charset="0"/>
                        <a:buChar char="•"/>
                      </a:pPr>
                      <a:r>
                        <a:rPr lang="en-US" sz="1800" b="0" i="0" u="none" strike="noStrike" kern="1200" baseline="0" dirty="0" smtClean="0">
                          <a:solidFill>
                            <a:schemeClr val="tx1"/>
                          </a:solidFill>
                          <a:latin typeface="+mn-lt"/>
                          <a:ea typeface="+mn-ea"/>
                          <a:cs typeface="+mn-cs"/>
                        </a:rPr>
                        <a:t>The student is currently enrolled in one class section and needs to get into another section.  </a:t>
                      </a:r>
                    </a:p>
                    <a:p>
                      <a:pPr marL="285750" indent="-285750">
                        <a:buFont typeface="Arial" panose="020B0604020202020204" pitchFamily="34" charset="0"/>
                        <a:buChar char="•"/>
                      </a:pPr>
                      <a:r>
                        <a:rPr lang="en-US" sz="1800" b="0" i="0" u="none" strike="noStrike" kern="1200" baseline="0" dirty="0" smtClean="0">
                          <a:solidFill>
                            <a:schemeClr val="tx1"/>
                          </a:solidFill>
                          <a:effectLst/>
                          <a:latin typeface="+mn-lt"/>
                          <a:ea typeface="+mn-ea"/>
                          <a:cs typeface="+mn-cs"/>
                        </a:rPr>
                        <a:t>When you’re switching from one class into another, do not drop a class and add another.</a:t>
                      </a:r>
                    </a:p>
                    <a:p>
                      <a:pPr marL="285750" indent="-285750">
                        <a:buFont typeface="Arial" panose="020B0604020202020204" pitchFamily="34" charset="0"/>
                        <a:buChar char="•"/>
                      </a:pPr>
                      <a:r>
                        <a:rPr lang="en-US" sz="1800" b="0" i="0" u="none" strike="noStrike" kern="1200" baseline="0" dirty="0" smtClean="0">
                          <a:solidFill>
                            <a:schemeClr val="tx1"/>
                          </a:solidFill>
                          <a:effectLst/>
                          <a:latin typeface="+mn-lt"/>
                          <a:ea typeface="+mn-ea"/>
                          <a:cs typeface="+mn-cs"/>
                        </a:rPr>
                        <a:t>Switch classes using the SWAP tab.</a:t>
                      </a:r>
                    </a:p>
                    <a:p>
                      <a:pPr marL="285750" indent="-285750">
                        <a:buFont typeface="Arial" panose="020B0604020202020204" pitchFamily="34" charset="0"/>
                        <a:buChar char="•"/>
                      </a:pPr>
                      <a:r>
                        <a:rPr lang="en-US" sz="1800" b="0" i="0" u="none" strike="noStrike" kern="1200" baseline="0" dirty="0" smtClean="0">
                          <a:solidFill>
                            <a:schemeClr val="tx1"/>
                          </a:solidFill>
                          <a:effectLst/>
                          <a:latin typeface="+mn-lt"/>
                          <a:ea typeface="+mn-ea"/>
                          <a:cs typeface="+mn-cs"/>
                        </a:rPr>
                        <a:t>This guarantees that there are no time conflicts when enrollment swaps from one class to the other</a:t>
                      </a:r>
                      <a:endParaRPr lang="en-US" sz="1800" kern="1200" baseline="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kern="1200" baseline="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kern="1200" baseline="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kern="1200" baseline="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kern="1200" baseline="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kern="1200" baseline="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kern="1200" baseline="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kern="1200" baseline="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kern="1200" baseline="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kern="1200" dirty="0" smtClean="0">
                        <a:solidFill>
                          <a:schemeClr val="tx1"/>
                        </a:solidFill>
                        <a:effectLst/>
                        <a:latin typeface="+mn-lt"/>
                        <a:ea typeface="+mn-ea"/>
                        <a:cs typeface="+mn-cs"/>
                      </a:endParaRPr>
                    </a:p>
                  </a:txBody>
                  <a:tcPr/>
                </a:tc>
                <a:tc hMerge="1">
                  <a:txBody>
                    <a:bodyPr/>
                    <a:lstStyle/>
                    <a:p>
                      <a:endParaRPr lang="en-US" dirty="0"/>
                    </a:p>
                  </a:txBody>
                  <a:tcPr/>
                </a:tc>
                <a:extLst>
                  <a:ext uri="{0D108BD9-81ED-4DB2-BD59-A6C34878D82A}">
                    <a16:rowId xmlns:a16="http://schemas.microsoft.com/office/drawing/2014/main" val="2631292562"/>
                  </a:ext>
                </a:extLst>
              </a:tr>
            </a:tbl>
          </a:graphicData>
        </a:graphic>
      </p:graphicFrame>
    </p:spTree>
    <p:extLst>
      <p:ext uri="{BB962C8B-B14F-4D97-AF65-F5344CB8AC3E}">
        <p14:creationId xmlns:p14="http://schemas.microsoft.com/office/powerpoint/2010/main" val="364808994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394" y="1"/>
            <a:ext cx="10272268" cy="961291"/>
          </a:xfrm>
        </p:spPr>
        <p:txBody>
          <a:bodyPr>
            <a:normAutofit/>
          </a:bodyPr>
          <a:lstStyle/>
          <a:p>
            <a:pPr algn="ctr"/>
            <a:r>
              <a:rPr lang="en-US" b="1" dirty="0" smtClean="0">
                <a:solidFill>
                  <a:srgbClr val="55565A"/>
                </a:solidFill>
                <a:latin typeface="Avenir Heavy" charset="0"/>
              </a:rPr>
              <a:t>Program Adjustment Form </a:t>
            </a:r>
            <a:endParaRPr lang="en-US" dirty="0">
              <a:solidFill>
                <a:srgbClr val="55565A"/>
              </a:solidFill>
            </a:endParaRPr>
          </a:p>
        </p:txBody>
      </p:sp>
      <p:graphicFrame>
        <p:nvGraphicFramePr>
          <p:cNvPr id="7" name="Table 7">
            <a:extLst>
              <a:ext uri="{FF2B5EF4-FFF2-40B4-BE49-F238E27FC236}">
                <a16:creationId xmlns:a16="http://schemas.microsoft.com/office/drawing/2014/main" id="{7FDC2CAB-D960-4EC1-B98B-D7FE01C6B8AE}"/>
              </a:ext>
            </a:extLst>
          </p:cNvPr>
          <p:cNvGraphicFramePr>
            <a:graphicFrameLocks noGrp="1"/>
          </p:cNvGraphicFramePr>
          <p:nvPr>
            <p:extLst>
              <p:ext uri="{D42A27DB-BD31-4B8C-83A1-F6EECF244321}">
                <p14:modId xmlns:p14="http://schemas.microsoft.com/office/powerpoint/2010/main" val="849657570"/>
              </p:ext>
            </p:extLst>
          </p:nvPr>
        </p:nvGraphicFramePr>
        <p:xfrm>
          <a:off x="1229776" y="926123"/>
          <a:ext cx="10551916" cy="7040880"/>
        </p:xfrm>
        <a:graphic>
          <a:graphicData uri="http://schemas.openxmlformats.org/drawingml/2006/table">
            <a:tbl>
              <a:tblPr firstRow="1" bandRow="1">
                <a:tableStyleId>{616DA210-FB5B-4158-B5E0-FEB733F419BA}</a:tableStyleId>
              </a:tblPr>
              <a:tblGrid>
                <a:gridCol w="2612766">
                  <a:extLst>
                    <a:ext uri="{9D8B030D-6E8A-4147-A177-3AD203B41FA5}">
                      <a16:colId xmlns:a16="http://schemas.microsoft.com/office/drawing/2014/main" val="2034512733"/>
                    </a:ext>
                  </a:extLst>
                </a:gridCol>
                <a:gridCol w="7939150">
                  <a:extLst>
                    <a:ext uri="{9D8B030D-6E8A-4147-A177-3AD203B41FA5}">
                      <a16:colId xmlns:a16="http://schemas.microsoft.com/office/drawing/2014/main" val="2309409825"/>
                    </a:ext>
                  </a:extLst>
                </a:gridCol>
              </a:tblGrid>
              <a:tr h="370840">
                <a:tc>
                  <a:txBody>
                    <a:bodyPr/>
                    <a:lstStyle/>
                    <a:p>
                      <a:r>
                        <a:rPr lang="en-US" dirty="0" smtClean="0"/>
                        <a:t>9:25 </a:t>
                      </a:r>
                      <a:r>
                        <a:rPr lang="en-US" dirty="0"/>
                        <a:t>a.m. – </a:t>
                      </a:r>
                      <a:r>
                        <a:rPr lang="en-US" dirty="0" smtClean="0"/>
                        <a:t>9:30 </a:t>
                      </a:r>
                      <a:r>
                        <a:rPr lang="en-US" dirty="0"/>
                        <a:t>a.m.</a:t>
                      </a:r>
                    </a:p>
                  </a:txBody>
                  <a:tcPr/>
                </a:tc>
                <a:tc>
                  <a:txBody>
                    <a:bodyPr/>
                    <a:lstStyle/>
                    <a:p>
                      <a:r>
                        <a:rPr lang="en-US" dirty="0"/>
                        <a:t>Houston Community College Northeast:  </a:t>
                      </a:r>
                    </a:p>
                    <a:p>
                      <a:r>
                        <a:rPr lang="en-US" dirty="0"/>
                        <a:t>Reginald G. Peters – Director P-16</a:t>
                      </a:r>
                    </a:p>
                  </a:txBody>
                  <a:tcPr/>
                </a:tc>
                <a:extLst>
                  <a:ext uri="{0D108BD9-81ED-4DB2-BD59-A6C34878D82A}">
                    <a16:rowId xmlns:a16="http://schemas.microsoft.com/office/drawing/2014/main" val="347322964"/>
                  </a:ext>
                </a:extLst>
              </a:tr>
              <a:tr h="370840">
                <a:tc gridSpan="2">
                  <a:txBody>
                    <a:bodyPr/>
                    <a:lstStyle/>
                    <a:p>
                      <a:pPr marL="0" indent="0">
                        <a:buFont typeface="Arial" panose="020B0604020202020204" pitchFamily="34" charset="0"/>
                        <a:buNone/>
                      </a:pPr>
                      <a:endParaRPr lang="en-US" sz="1800" kern="1200" baseline="0" dirty="0" smtClean="0">
                        <a:solidFill>
                          <a:schemeClr val="tx1"/>
                        </a:solidFill>
                        <a:effectLst/>
                        <a:latin typeface="+mn-lt"/>
                        <a:ea typeface="+mn-ea"/>
                        <a:cs typeface="+mn-cs"/>
                      </a:endParaRPr>
                    </a:p>
                    <a:p>
                      <a:pPr marL="285750" indent="-285750">
                        <a:buFont typeface="Arial" panose="020B0604020202020204" pitchFamily="34" charset="0"/>
                        <a:buChar char="•"/>
                      </a:pPr>
                      <a:r>
                        <a:rPr lang="en-US" sz="1800" b="0" i="0" u="none" strike="noStrike" kern="1200" baseline="0" dirty="0" smtClean="0">
                          <a:solidFill>
                            <a:schemeClr val="tx1"/>
                          </a:solidFill>
                          <a:latin typeface="+mn-lt"/>
                          <a:ea typeface="+mn-ea"/>
                          <a:cs typeface="+mn-cs"/>
                        </a:rPr>
                        <a:t>Complete this </a:t>
                      </a:r>
                      <a:r>
                        <a:rPr lang="en-US" sz="1800" b="0" i="0" u="none" strike="noStrike" kern="1200" baseline="0" dirty="0" smtClean="0">
                          <a:solidFill>
                            <a:schemeClr val="tx1"/>
                          </a:solidFill>
                          <a:latin typeface="+mn-lt"/>
                          <a:ea typeface="+mn-ea"/>
                          <a:cs typeface="+mn-cs"/>
                          <a:hlinkClick r:id="rId2"/>
                        </a:rPr>
                        <a:t>form</a:t>
                      </a:r>
                      <a:r>
                        <a:rPr lang="en-US" sz="1800" b="0" i="0" u="none" strike="noStrike" kern="1200" baseline="0" dirty="0" smtClean="0">
                          <a:solidFill>
                            <a:schemeClr val="tx1"/>
                          </a:solidFill>
                          <a:latin typeface="+mn-lt"/>
                          <a:ea typeface="+mn-ea"/>
                          <a:cs typeface="+mn-cs"/>
                        </a:rPr>
                        <a:t> in Smartsheet if a student would like to </a:t>
                      </a:r>
                    </a:p>
                    <a:p>
                      <a:pPr marL="0" indent="0">
                        <a:buFont typeface="Arial" panose="020B0604020202020204" pitchFamily="34" charset="0"/>
                        <a:buNone/>
                      </a:pPr>
                      <a:r>
                        <a:rPr lang="en-US" sz="1800" b="0" i="0" u="none" strike="noStrike" kern="1200" baseline="0" dirty="0" smtClean="0">
                          <a:solidFill>
                            <a:schemeClr val="tx1"/>
                          </a:solidFill>
                          <a:latin typeface="+mn-lt"/>
                          <a:ea typeface="+mn-ea"/>
                          <a:cs typeface="+mn-cs"/>
                        </a:rPr>
                        <a:t>drop a course or if the student withdraws from the high school. </a:t>
                      </a:r>
                    </a:p>
                    <a:p>
                      <a:pPr marL="285750" indent="-285750">
                        <a:buFont typeface="Arial" panose="020B0604020202020204" pitchFamily="34" charset="0"/>
                        <a:buChar char="•"/>
                      </a:pPr>
                      <a:endParaRPr lang="en-US" sz="1800" b="0" i="0" u="none" strike="noStrike" kern="1200" baseline="0" dirty="0" smtClean="0">
                        <a:solidFill>
                          <a:schemeClr val="tx1"/>
                        </a:solidFill>
                        <a:latin typeface="+mn-lt"/>
                        <a:ea typeface="+mn-ea"/>
                        <a:cs typeface="+mn-cs"/>
                      </a:endParaRPr>
                    </a:p>
                    <a:p>
                      <a:pPr marL="285750" indent="-285750">
                        <a:buFont typeface="Arial" panose="020B0604020202020204" pitchFamily="34" charset="0"/>
                        <a:buChar char="•"/>
                      </a:pPr>
                      <a:r>
                        <a:rPr lang="en-US" sz="1800" b="0" i="0" u="none" strike="noStrike" kern="1200" baseline="0" dirty="0" smtClean="0">
                          <a:solidFill>
                            <a:schemeClr val="tx1"/>
                          </a:solidFill>
                          <a:latin typeface="+mn-lt"/>
                          <a:ea typeface="+mn-ea"/>
                          <a:cs typeface="+mn-cs"/>
                        </a:rPr>
                        <a:t>If you do not hear from the NE P-16 Team within 48 hours </a:t>
                      </a:r>
                    </a:p>
                    <a:p>
                      <a:pPr marL="0" indent="0">
                        <a:buFont typeface="Arial" panose="020B0604020202020204" pitchFamily="34" charset="0"/>
                        <a:buNone/>
                      </a:pPr>
                      <a:r>
                        <a:rPr lang="en-US" sz="1800" b="0" i="0" u="none" strike="noStrike" kern="1200" baseline="0" dirty="0" smtClean="0">
                          <a:solidFill>
                            <a:schemeClr val="tx1"/>
                          </a:solidFill>
                          <a:latin typeface="+mn-lt"/>
                          <a:ea typeface="+mn-ea"/>
                          <a:cs typeface="+mn-cs"/>
                        </a:rPr>
                        <a:t>acknowledging your submission, please follow-up with the NE P-16 Team. </a:t>
                      </a:r>
                    </a:p>
                    <a:p>
                      <a:pPr marL="285750" indent="-285750">
                        <a:buFont typeface="Arial" panose="020B0604020202020204" pitchFamily="34" charset="0"/>
                        <a:buChar char="•"/>
                      </a:pPr>
                      <a:endParaRPr lang="en-US" sz="1800" b="0" i="0" u="none" strike="noStrike" kern="1200" baseline="0" dirty="0" smtClean="0">
                        <a:solidFill>
                          <a:schemeClr val="tx1"/>
                        </a:solidFill>
                        <a:latin typeface="+mn-lt"/>
                        <a:ea typeface="+mn-ea"/>
                        <a:cs typeface="+mn-cs"/>
                      </a:endParaRPr>
                    </a:p>
                    <a:p>
                      <a:pPr marL="285750" indent="-285750">
                        <a:buFont typeface="Arial" panose="020B0604020202020204" pitchFamily="34" charset="0"/>
                        <a:buChar char="•"/>
                      </a:pPr>
                      <a:r>
                        <a:rPr lang="en-US" sz="1800" b="0" i="0" u="none" strike="noStrike" kern="1200" baseline="0" dirty="0" smtClean="0">
                          <a:solidFill>
                            <a:schemeClr val="tx1"/>
                          </a:solidFill>
                          <a:latin typeface="+mn-lt"/>
                          <a:ea typeface="+mn-ea"/>
                          <a:cs typeface="+mn-cs"/>
                        </a:rPr>
                        <a:t>Submit forms 48 hours prior to the official college W deadline </a:t>
                      </a:r>
                    </a:p>
                    <a:p>
                      <a:pPr marL="0" indent="0">
                        <a:buFont typeface="Arial" panose="020B0604020202020204" pitchFamily="34" charset="0"/>
                        <a:buNone/>
                      </a:pPr>
                      <a:r>
                        <a:rPr lang="en-US" sz="1800" b="0" i="0" u="none" strike="noStrike" kern="1200" baseline="0" dirty="0" smtClean="0">
                          <a:solidFill>
                            <a:schemeClr val="tx1"/>
                          </a:solidFill>
                          <a:latin typeface="+mn-lt"/>
                          <a:ea typeface="+mn-ea"/>
                          <a:cs typeface="+mn-cs"/>
                        </a:rPr>
                        <a:t>to allow time for processing. </a:t>
                      </a:r>
                    </a:p>
                    <a:p>
                      <a:pPr marL="285750" indent="-285750">
                        <a:buFont typeface="Arial" panose="020B0604020202020204" pitchFamily="34" charset="0"/>
                        <a:buChar char="•"/>
                      </a:pPr>
                      <a:endParaRPr lang="en-US" sz="1800" b="0" i="0" u="none" strike="noStrike" kern="1200" baseline="0" dirty="0" smtClean="0">
                        <a:solidFill>
                          <a:schemeClr val="tx1"/>
                        </a:solidFill>
                        <a:latin typeface="+mn-lt"/>
                        <a:ea typeface="+mn-ea"/>
                        <a:cs typeface="+mn-cs"/>
                      </a:endParaRPr>
                    </a:p>
                    <a:p>
                      <a:pPr marL="285750" indent="-285750">
                        <a:buFont typeface="Arial" panose="020B0604020202020204" pitchFamily="34" charset="0"/>
                        <a:buChar char="•"/>
                      </a:pPr>
                      <a:r>
                        <a:rPr lang="en-US" sz="1800" b="0" i="0" u="none" strike="noStrike" kern="1200" baseline="0" dirty="0" smtClean="0">
                          <a:solidFill>
                            <a:schemeClr val="tx1"/>
                          </a:solidFill>
                          <a:latin typeface="+mn-lt"/>
                          <a:ea typeface="+mn-ea"/>
                          <a:cs typeface="+mn-cs"/>
                        </a:rPr>
                        <a:t>Do not wait until the last day to drop or withdraw a student. </a:t>
                      </a:r>
                    </a:p>
                    <a:p>
                      <a:pPr marL="285750" indent="-285750">
                        <a:buFont typeface="Arial" panose="020B0604020202020204" pitchFamily="34" charset="0"/>
                        <a:buChar char="•"/>
                      </a:pPr>
                      <a:endParaRPr lang="en-US" sz="1800" b="0" i="0" u="none" strike="noStrike" kern="1200" baseline="0" dirty="0" smtClean="0">
                        <a:solidFill>
                          <a:schemeClr val="tx1"/>
                        </a:solidFill>
                        <a:latin typeface="+mn-lt"/>
                        <a:ea typeface="+mn-ea"/>
                        <a:cs typeface="+mn-cs"/>
                      </a:endParaRPr>
                    </a:p>
                    <a:p>
                      <a:pPr marL="285750" indent="-285750">
                        <a:buFont typeface="Arial" panose="020B0604020202020204" pitchFamily="34" charset="0"/>
                        <a:buChar char="•"/>
                      </a:pPr>
                      <a:r>
                        <a:rPr lang="en-US" sz="1800" b="0" i="0" u="none" strike="noStrike" kern="1200" baseline="0" dirty="0" smtClean="0">
                          <a:solidFill>
                            <a:schemeClr val="tx1"/>
                          </a:solidFill>
                          <a:latin typeface="+mn-lt"/>
                          <a:ea typeface="+mn-ea"/>
                          <a:cs typeface="+mn-cs"/>
                        </a:rPr>
                        <a:t>Allow the enrollment office 48 hours to process all requests </a:t>
                      </a:r>
                    </a:p>
                    <a:p>
                      <a:pPr marL="285750" indent="-285750">
                        <a:buFont typeface="Arial" panose="020B0604020202020204" pitchFamily="34" charset="0"/>
                        <a:buChar char="•"/>
                      </a:pPr>
                      <a:endParaRPr lang="en-US" sz="1800" kern="1200" baseline="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kern="1200" baseline="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kern="1200" baseline="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kern="1200" baseline="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kern="1200" baseline="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kern="1200" baseline="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kern="1200" baseline="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kern="1200" baseline="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kern="1200" baseline="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kern="1200" dirty="0" smtClean="0">
                        <a:solidFill>
                          <a:schemeClr val="tx1"/>
                        </a:solidFill>
                        <a:effectLst/>
                        <a:latin typeface="+mn-lt"/>
                        <a:ea typeface="+mn-ea"/>
                        <a:cs typeface="+mn-cs"/>
                      </a:endParaRPr>
                    </a:p>
                  </a:txBody>
                  <a:tcPr/>
                </a:tc>
                <a:tc hMerge="1">
                  <a:txBody>
                    <a:bodyPr/>
                    <a:lstStyle/>
                    <a:p>
                      <a:endParaRPr lang="en-US" dirty="0"/>
                    </a:p>
                  </a:txBody>
                  <a:tcPr/>
                </a:tc>
                <a:extLst>
                  <a:ext uri="{0D108BD9-81ED-4DB2-BD59-A6C34878D82A}">
                    <a16:rowId xmlns:a16="http://schemas.microsoft.com/office/drawing/2014/main" val="2631292562"/>
                  </a:ext>
                </a:extLst>
              </a:tr>
            </a:tbl>
          </a:graphicData>
        </a:graphic>
      </p:graphicFrame>
      <p:pic>
        <p:nvPicPr>
          <p:cNvPr id="4" name="Picture 3"/>
          <p:cNvPicPr>
            <a:picLocks noChangeAspect="1"/>
          </p:cNvPicPr>
          <p:nvPr/>
        </p:nvPicPr>
        <p:blipFill>
          <a:blip r:embed="rId3"/>
          <a:stretch>
            <a:fillRect/>
          </a:stretch>
        </p:blipFill>
        <p:spPr>
          <a:xfrm>
            <a:off x="8285036" y="1781905"/>
            <a:ext cx="3074626" cy="4329833"/>
          </a:xfrm>
          <a:prstGeom prst="rect">
            <a:avLst/>
          </a:prstGeom>
        </p:spPr>
      </p:pic>
    </p:spTree>
    <p:extLst>
      <p:ext uri="{BB962C8B-B14F-4D97-AF65-F5344CB8AC3E}">
        <p14:creationId xmlns:p14="http://schemas.microsoft.com/office/powerpoint/2010/main" val="344988837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394" y="1"/>
            <a:ext cx="10272268" cy="961291"/>
          </a:xfrm>
        </p:spPr>
        <p:txBody>
          <a:bodyPr/>
          <a:lstStyle/>
          <a:p>
            <a:pPr algn="ctr"/>
            <a:r>
              <a:rPr lang="en-US" b="1" dirty="0" smtClean="0">
                <a:solidFill>
                  <a:srgbClr val="55565A"/>
                </a:solidFill>
                <a:latin typeface="Avenir Heavy" charset="0"/>
                <a:ea typeface="Avenir Heavy" charset="0"/>
                <a:cs typeface="Avenir Heavy" charset="0"/>
              </a:rPr>
              <a:t>Faculty Qualifications  </a:t>
            </a:r>
            <a:endParaRPr lang="en-US" dirty="0">
              <a:solidFill>
                <a:srgbClr val="55565A"/>
              </a:solidFill>
            </a:endParaRPr>
          </a:p>
        </p:txBody>
      </p:sp>
      <p:graphicFrame>
        <p:nvGraphicFramePr>
          <p:cNvPr id="7" name="Table 7">
            <a:extLst>
              <a:ext uri="{FF2B5EF4-FFF2-40B4-BE49-F238E27FC236}">
                <a16:creationId xmlns:a16="http://schemas.microsoft.com/office/drawing/2014/main" id="{7FDC2CAB-D960-4EC1-B98B-D7FE01C6B8AE}"/>
              </a:ext>
            </a:extLst>
          </p:cNvPr>
          <p:cNvGraphicFramePr>
            <a:graphicFrameLocks noGrp="1"/>
          </p:cNvGraphicFramePr>
          <p:nvPr>
            <p:extLst>
              <p:ext uri="{D42A27DB-BD31-4B8C-83A1-F6EECF244321}">
                <p14:modId xmlns:p14="http://schemas.microsoft.com/office/powerpoint/2010/main" val="1317392444"/>
              </p:ext>
            </p:extLst>
          </p:nvPr>
        </p:nvGraphicFramePr>
        <p:xfrm>
          <a:off x="1607846" y="835269"/>
          <a:ext cx="9672686" cy="5531486"/>
        </p:xfrm>
        <a:graphic>
          <a:graphicData uri="http://schemas.openxmlformats.org/drawingml/2006/table">
            <a:tbl>
              <a:tblPr firstRow="1" bandRow="1">
                <a:tableStyleId>{616DA210-FB5B-4158-B5E0-FEB733F419BA}</a:tableStyleId>
              </a:tblPr>
              <a:tblGrid>
                <a:gridCol w="2395060">
                  <a:extLst>
                    <a:ext uri="{9D8B030D-6E8A-4147-A177-3AD203B41FA5}">
                      <a16:colId xmlns:a16="http://schemas.microsoft.com/office/drawing/2014/main" val="2034512733"/>
                    </a:ext>
                  </a:extLst>
                </a:gridCol>
                <a:gridCol w="7277626">
                  <a:extLst>
                    <a:ext uri="{9D8B030D-6E8A-4147-A177-3AD203B41FA5}">
                      <a16:colId xmlns:a16="http://schemas.microsoft.com/office/drawing/2014/main" val="2309409825"/>
                    </a:ext>
                  </a:extLst>
                </a:gridCol>
              </a:tblGrid>
              <a:tr h="622543">
                <a:tc>
                  <a:txBody>
                    <a:bodyPr/>
                    <a:lstStyle/>
                    <a:p>
                      <a:r>
                        <a:rPr lang="en-US" dirty="0" smtClean="0"/>
                        <a:t>9:30 </a:t>
                      </a:r>
                      <a:r>
                        <a:rPr lang="en-US" dirty="0"/>
                        <a:t>a.m. – </a:t>
                      </a:r>
                      <a:r>
                        <a:rPr lang="en-US" dirty="0" smtClean="0"/>
                        <a:t>9:35 </a:t>
                      </a:r>
                      <a:r>
                        <a:rPr lang="en-US" dirty="0"/>
                        <a:t>a.m.</a:t>
                      </a:r>
                    </a:p>
                  </a:txBody>
                  <a:tcPr/>
                </a:tc>
                <a:tc>
                  <a:txBody>
                    <a:bodyPr/>
                    <a:lstStyle/>
                    <a:p>
                      <a:r>
                        <a:rPr lang="en-US" dirty="0"/>
                        <a:t>Houston Community College Northeast:  </a:t>
                      </a:r>
                    </a:p>
                    <a:p>
                      <a:r>
                        <a:rPr lang="en-US" dirty="0"/>
                        <a:t>Reginald G. Peters – Director P-16</a:t>
                      </a:r>
                    </a:p>
                  </a:txBody>
                  <a:tcPr/>
                </a:tc>
                <a:extLst>
                  <a:ext uri="{0D108BD9-81ED-4DB2-BD59-A6C34878D82A}">
                    <a16:rowId xmlns:a16="http://schemas.microsoft.com/office/drawing/2014/main" val="347322964"/>
                  </a:ext>
                </a:extLst>
              </a:tr>
              <a:tr h="4891406">
                <a:tc gridSpan="2">
                  <a:txBody>
                    <a:bodyPr/>
                    <a:lstStyle/>
                    <a:p>
                      <a:pPr marL="0" indent="0">
                        <a:buFont typeface="Arial" panose="020B0604020202020204" pitchFamily="34" charset="0"/>
                        <a:buNone/>
                      </a:pPr>
                      <a:r>
                        <a:rPr lang="en-US" sz="1800" b="0" i="0" kern="1200" dirty="0" smtClean="0">
                          <a:solidFill>
                            <a:schemeClr val="tx1"/>
                          </a:solidFill>
                          <a:effectLst/>
                          <a:latin typeface="+mn-lt"/>
                          <a:ea typeface="+mn-ea"/>
                          <a:cs typeface="+mn-cs"/>
                        </a:rPr>
                        <a:t>The Southern Association of Colleges and Schools Commission on Colleges (SACSCOC) and the Texas Higher Education Coordinating Board establish standards to which the College adheres regarding the minimum academic credential for all members of the faculty, both full-time and adjunct.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i="0" kern="1200" dirty="0" smtClean="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kern="1200" dirty="0" smtClean="0">
                          <a:solidFill>
                            <a:schemeClr val="tx1"/>
                          </a:solidFill>
                          <a:effectLst/>
                          <a:latin typeface="+mn-lt"/>
                          <a:ea typeface="+mn-ea"/>
                          <a:cs typeface="+mn-cs"/>
                        </a:rPr>
                        <a:t>Most academic faculty must have earned and </a:t>
                      </a:r>
                      <a:r>
                        <a:rPr lang="en-US" sz="1800" b="1" i="0" kern="1200" dirty="0" smtClean="0">
                          <a:solidFill>
                            <a:schemeClr val="tx1"/>
                          </a:solidFill>
                          <a:effectLst/>
                          <a:latin typeface="+mn-lt"/>
                          <a:ea typeface="+mn-ea"/>
                          <a:cs typeface="+mn-cs"/>
                        </a:rPr>
                        <a:t>can document receipt </a:t>
                      </a:r>
                      <a:r>
                        <a:rPr lang="en-US" sz="1800" b="0" i="0" kern="1200" dirty="0" smtClean="0">
                          <a:solidFill>
                            <a:schemeClr val="tx1"/>
                          </a:solidFill>
                          <a:effectLst/>
                          <a:latin typeface="+mn-lt"/>
                          <a:ea typeface="+mn-ea"/>
                          <a:cs typeface="+mn-cs"/>
                        </a:rPr>
                        <a:t>of a master’s degree with at least 18 graduate hours in the teaching specialty.</a:t>
                      </a:r>
                    </a:p>
                    <a:p>
                      <a:pPr marL="285750" indent="-285750">
                        <a:buFont typeface="Arial" panose="020B0604020202020204" pitchFamily="34" charset="0"/>
                        <a:buChar char="•"/>
                      </a:pPr>
                      <a:endParaRPr lang="en-US" sz="1800" kern="1200" baseline="0" dirty="0" smtClean="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kern="1200" dirty="0" smtClean="0">
                          <a:solidFill>
                            <a:schemeClr val="tx1"/>
                          </a:solidFill>
                          <a:effectLst/>
                          <a:latin typeface="+mn-lt"/>
                          <a:ea typeface="+mn-ea"/>
                          <a:cs typeface="+mn-cs"/>
                        </a:rPr>
                        <a:t>Qualifications for teaching occupational/technical courses require at least three years of related work experience and an associate’s degree in the teaching field are required.</a:t>
                      </a:r>
                    </a:p>
                    <a:p>
                      <a:pPr marL="0" indent="0">
                        <a:buFont typeface="Arial" panose="020B0604020202020204" pitchFamily="34" charset="0"/>
                        <a:buNone/>
                      </a:pPr>
                      <a:endParaRPr lang="en-US" sz="1800" kern="1200" baseline="0" dirty="0" smtClean="0">
                        <a:solidFill>
                          <a:schemeClr val="tx1"/>
                        </a:solidFill>
                        <a:effectLst/>
                        <a:latin typeface="+mn-lt"/>
                        <a:ea typeface="+mn-ea"/>
                        <a:cs typeface="+mn-cs"/>
                      </a:endParaRPr>
                    </a:p>
                    <a:p>
                      <a:pPr marL="0" indent="0">
                        <a:buFont typeface="Arial" panose="020B0604020202020204" pitchFamily="34" charset="0"/>
                        <a:buNone/>
                      </a:pPr>
                      <a:r>
                        <a:rPr lang="en-US" sz="1800" b="1" kern="1200" baseline="0" dirty="0" smtClean="0">
                          <a:solidFill>
                            <a:schemeClr val="tx1"/>
                          </a:solidFill>
                          <a:effectLst/>
                          <a:latin typeface="+mn-lt"/>
                          <a:ea typeface="+mn-ea"/>
                          <a:cs typeface="+mn-cs"/>
                        </a:rPr>
                        <a:t>Who does not qualify:</a:t>
                      </a:r>
                    </a:p>
                    <a:p>
                      <a:pPr marL="742950" lvl="1" indent="-285750">
                        <a:buFont typeface="Arial" panose="020B0604020202020204" pitchFamily="34" charset="0"/>
                        <a:buChar char="•"/>
                      </a:pPr>
                      <a:r>
                        <a:rPr lang="en-US" sz="1800" kern="1200" baseline="0" dirty="0" smtClean="0">
                          <a:solidFill>
                            <a:schemeClr val="tx1"/>
                          </a:solidFill>
                          <a:effectLst/>
                          <a:latin typeface="+mn-lt"/>
                          <a:ea typeface="+mn-ea"/>
                          <a:cs typeface="+mn-cs"/>
                        </a:rPr>
                        <a:t>Masters of Arts in Education/Teaching without 18 graduate hours in their teaching specialty </a:t>
                      </a:r>
                    </a:p>
                    <a:p>
                      <a:pPr marL="742950" lvl="1" indent="-285750">
                        <a:buFont typeface="Arial" panose="020B0604020202020204" pitchFamily="34" charset="0"/>
                        <a:buChar char="•"/>
                      </a:pPr>
                      <a:r>
                        <a:rPr lang="en-US" sz="1800" kern="1200" baseline="0" dirty="0" smtClean="0">
                          <a:solidFill>
                            <a:schemeClr val="tx1"/>
                          </a:solidFill>
                          <a:effectLst/>
                          <a:latin typeface="+mn-lt"/>
                          <a:ea typeface="+mn-ea"/>
                          <a:cs typeface="+mn-cs"/>
                        </a:rPr>
                        <a:t>Doctor in Education and Administration without 18 graduate hours in their teaching specialty </a:t>
                      </a:r>
                    </a:p>
                    <a:p>
                      <a:pPr marL="742950" lvl="1" indent="-285750">
                        <a:buFont typeface="Arial" panose="020B0604020202020204" pitchFamily="34" charset="0"/>
                        <a:buChar char="•"/>
                      </a:pPr>
                      <a:r>
                        <a:rPr lang="en-US" sz="1800" kern="1200" baseline="0" dirty="0" smtClean="0">
                          <a:solidFill>
                            <a:schemeClr val="tx1"/>
                          </a:solidFill>
                          <a:effectLst/>
                          <a:latin typeface="+mn-lt"/>
                          <a:ea typeface="+mn-ea"/>
                          <a:cs typeface="+mn-cs"/>
                        </a:rPr>
                        <a:t>Someone who is “about to graduate”</a:t>
                      </a:r>
                    </a:p>
                  </a:txBody>
                  <a:tcPr/>
                </a:tc>
                <a:tc hMerge="1">
                  <a:txBody>
                    <a:bodyPr/>
                    <a:lstStyle/>
                    <a:p>
                      <a:endParaRPr lang="en-US" dirty="0"/>
                    </a:p>
                  </a:txBody>
                  <a:tcPr/>
                </a:tc>
                <a:extLst>
                  <a:ext uri="{0D108BD9-81ED-4DB2-BD59-A6C34878D82A}">
                    <a16:rowId xmlns:a16="http://schemas.microsoft.com/office/drawing/2014/main" val="2631292562"/>
                  </a:ext>
                </a:extLst>
              </a:tr>
            </a:tbl>
          </a:graphicData>
        </a:graphic>
      </p:graphicFrame>
    </p:spTree>
    <p:extLst>
      <p:ext uri="{BB962C8B-B14F-4D97-AF65-F5344CB8AC3E}">
        <p14:creationId xmlns:p14="http://schemas.microsoft.com/office/powerpoint/2010/main" val="143142189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394" y="1"/>
            <a:ext cx="10272268" cy="961291"/>
          </a:xfrm>
        </p:spPr>
        <p:txBody>
          <a:bodyPr/>
          <a:lstStyle/>
          <a:p>
            <a:pPr algn="ctr"/>
            <a:r>
              <a:rPr lang="en-US" b="1" dirty="0" smtClean="0">
                <a:solidFill>
                  <a:srgbClr val="55565A"/>
                </a:solidFill>
                <a:latin typeface="Avenir Heavy" charset="0"/>
                <a:ea typeface="Avenir Heavy" charset="0"/>
                <a:cs typeface="Avenir Heavy" charset="0"/>
              </a:rPr>
              <a:t>Faculty Qualifications  </a:t>
            </a:r>
            <a:endParaRPr lang="en-US" dirty="0">
              <a:solidFill>
                <a:srgbClr val="55565A"/>
              </a:solidFill>
            </a:endParaRPr>
          </a:p>
        </p:txBody>
      </p:sp>
      <p:graphicFrame>
        <p:nvGraphicFramePr>
          <p:cNvPr id="7" name="Table 7">
            <a:extLst>
              <a:ext uri="{FF2B5EF4-FFF2-40B4-BE49-F238E27FC236}">
                <a16:creationId xmlns:a16="http://schemas.microsoft.com/office/drawing/2014/main" id="{7FDC2CAB-D960-4EC1-B98B-D7FE01C6B8AE}"/>
              </a:ext>
            </a:extLst>
          </p:cNvPr>
          <p:cNvGraphicFramePr>
            <a:graphicFrameLocks noGrp="1"/>
          </p:cNvGraphicFramePr>
          <p:nvPr>
            <p:extLst>
              <p:ext uri="{D42A27DB-BD31-4B8C-83A1-F6EECF244321}">
                <p14:modId xmlns:p14="http://schemas.microsoft.com/office/powerpoint/2010/main" val="1408182732"/>
              </p:ext>
            </p:extLst>
          </p:nvPr>
        </p:nvGraphicFramePr>
        <p:xfrm>
          <a:off x="1229776" y="926123"/>
          <a:ext cx="9987504" cy="5394960"/>
        </p:xfrm>
        <a:graphic>
          <a:graphicData uri="http://schemas.openxmlformats.org/drawingml/2006/table">
            <a:tbl>
              <a:tblPr firstRow="1" bandRow="1">
                <a:tableStyleId>{616DA210-FB5B-4158-B5E0-FEB733F419BA}</a:tableStyleId>
              </a:tblPr>
              <a:tblGrid>
                <a:gridCol w="2473012">
                  <a:extLst>
                    <a:ext uri="{9D8B030D-6E8A-4147-A177-3AD203B41FA5}">
                      <a16:colId xmlns:a16="http://schemas.microsoft.com/office/drawing/2014/main" val="2034512733"/>
                    </a:ext>
                  </a:extLst>
                </a:gridCol>
                <a:gridCol w="7514492">
                  <a:extLst>
                    <a:ext uri="{9D8B030D-6E8A-4147-A177-3AD203B41FA5}">
                      <a16:colId xmlns:a16="http://schemas.microsoft.com/office/drawing/2014/main" val="2309409825"/>
                    </a:ext>
                  </a:extLst>
                </a:gridCol>
              </a:tblGrid>
              <a:tr h="370840">
                <a:tc>
                  <a:txBody>
                    <a:bodyPr/>
                    <a:lstStyle/>
                    <a:p>
                      <a:r>
                        <a:rPr lang="en-US" dirty="0" smtClean="0"/>
                        <a:t>9:30 </a:t>
                      </a:r>
                      <a:r>
                        <a:rPr lang="en-US" dirty="0"/>
                        <a:t>a.m. – </a:t>
                      </a:r>
                      <a:r>
                        <a:rPr lang="en-US" dirty="0" smtClean="0"/>
                        <a:t>9:35 </a:t>
                      </a:r>
                      <a:r>
                        <a:rPr lang="en-US" dirty="0"/>
                        <a:t>a.m.</a:t>
                      </a:r>
                    </a:p>
                  </a:txBody>
                  <a:tcPr/>
                </a:tc>
                <a:tc>
                  <a:txBody>
                    <a:bodyPr/>
                    <a:lstStyle/>
                    <a:p>
                      <a:r>
                        <a:rPr lang="en-US" dirty="0"/>
                        <a:t>Houston Community College Northeast:  </a:t>
                      </a:r>
                    </a:p>
                    <a:p>
                      <a:r>
                        <a:rPr lang="en-US" dirty="0"/>
                        <a:t>Reginald G. Peters – Director P-16</a:t>
                      </a:r>
                    </a:p>
                  </a:txBody>
                  <a:tcPr/>
                </a:tc>
                <a:extLst>
                  <a:ext uri="{0D108BD9-81ED-4DB2-BD59-A6C34878D82A}">
                    <a16:rowId xmlns:a16="http://schemas.microsoft.com/office/drawing/2014/main" val="347322964"/>
                  </a:ext>
                </a:extLst>
              </a:tr>
              <a:tr h="370840">
                <a:tc gridSpan="2">
                  <a:txBody>
                    <a:bodyPr/>
                    <a:lstStyle/>
                    <a:p>
                      <a:pPr marL="285750" indent="-285750">
                        <a:buFont typeface="Arial" panose="020B0604020202020204" pitchFamily="34" charset="0"/>
                        <a:buChar char="•"/>
                      </a:pPr>
                      <a:r>
                        <a:rPr lang="en-US" sz="1800" b="0" i="0" kern="1200" dirty="0" smtClean="0">
                          <a:solidFill>
                            <a:schemeClr val="tx1"/>
                          </a:solidFill>
                          <a:effectLst/>
                          <a:latin typeface="+mn-lt"/>
                          <a:ea typeface="+mn-ea"/>
                          <a:cs typeface="+mn-cs"/>
                        </a:rPr>
                        <a:t>If you have an embedded</a:t>
                      </a:r>
                      <a:r>
                        <a:rPr lang="en-US" sz="1800" b="0" i="0" kern="1200" baseline="0" dirty="0" smtClean="0">
                          <a:solidFill>
                            <a:schemeClr val="tx1"/>
                          </a:solidFill>
                          <a:effectLst/>
                          <a:latin typeface="+mn-lt"/>
                          <a:ea typeface="+mn-ea"/>
                          <a:cs typeface="+mn-cs"/>
                        </a:rPr>
                        <a:t> instructor of interest and you would like to get a preliminary approval, please complete the DC Embedded Instructor Request in </a:t>
                      </a:r>
                      <a:r>
                        <a:rPr lang="en-US" sz="1800" b="0" i="0" kern="1200" baseline="0" dirty="0" smtClean="0">
                          <a:solidFill>
                            <a:schemeClr val="tx1"/>
                          </a:solidFill>
                          <a:effectLst/>
                          <a:latin typeface="+mn-lt"/>
                          <a:ea typeface="+mn-ea"/>
                          <a:cs typeface="+mn-cs"/>
                          <a:hlinkClick r:id="rId2"/>
                        </a:rPr>
                        <a:t>Smartsheet</a:t>
                      </a:r>
                      <a:r>
                        <a:rPr lang="en-US" sz="1800" b="0" i="0" kern="1200" baseline="0" dirty="0" smtClean="0">
                          <a:solidFill>
                            <a:schemeClr val="tx1"/>
                          </a:solidFill>
                          <a:effectLst/>
                          <a:latin typeface="+mn-lt"/>
                          <a:ea typeface="+mn-ea"/>
                          <a:cs typeface="+mn-cs"/>
                        </a:rPr>
                        <a:t>. </a:t>
                      </a:r>
                    </a:p>
                    <a:p>
                      <a:pPr marL="285750" indent="-285750">
                        <a:buFont typeface="Arial" panose="020B0604020202020204" pitchFamily="34" charset="0"/>
                        <a:buChar char="•"/>
                      </a:pPr>
                      <a:endParaRPr lang="en-US" sz="1800" b="0" i="0" kern="1200" baseline="0" dirty="0" smtClean="0">
                        <a:solidFill>
                          <a:schemeClr val="tx1"/>
                        </a:solidFill>
                        <a:effectLst/>
                        <a:latin typeface="+mn-lt"/>
                        <a:ea typeface="+mn-ea"/>
                        <a:cs typeface="+mn-cs"/>
                      </a:endParaRPr>
                    </a:p>
                    <a:p>
                      <a:pPr marL="285750" indent="-285750">
                        <a:buFont typeface="Arial" panose="020B0604020202020204" pitchFamily="34" charset="0"/>
                        <a:buChar char="•"/>
                      </a:pPr>
                      <a:r>
                        <a:rPr lang="en-US" sz="1800" b="0" i="0" kern="1200" baseline="0" dirty="0" smtClean="0">
                          <a:solidFill>
                            <a:schemeClr val="tx1"/>
                          </a:solidFill>
                          <a:effectLst/>
                          <a:latin typeface="+mn-lt"/>
                          <a:ea typeface="+mn-ea"/>
                          <a:cs typeface="+mn-cs"/>
                        </a:rPr>
                        <a:t>If you would like the document to the HCC Faculty Discipline/Program Credentialing Standards for Academic and Workforce Program Credentialing Standards, I can send those to you:</a:t>
                      </a:r>
                    </a:p>
                    <a:p>
                      <a:pPr marL="285750" indent="-285750">
                        <a:buFont typeface="Arial" panose="020B0604020202020204" pitchFamily="34" charset="0"/>
                        <a:buChar char="•"/>
                      </a:pPr>
                      <a:endParaRPr lang="en-US" sz="1800" b="0" i="0" kern="1200" dirty="0" smtClean="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i="0" kern="1200" dirty="0" smtClean="0">
                        <a:solidFill>
                          <a:schemeClr val="tx1"/>
                        </a:solidFill>
                        <a:effectLst/>
                        <a:latin typeface="+mn-lt"/>
                        <a:ea typeface="+mn-ea"/>
                        <a:cs typeface="+mn-cs"/>
                      </a:endParaRPr>
                    </a:p>
                    <a:p>
                      <a:pPr marL="742950" lvl="1" indent="-285750">
                        <a:buFont typeface="Arial" panose="020B0604020202020204" pitchFamily="34" charset="0"/>
                        <a:buChar char="•"/>
                      </a:pPr>
                      <a:endParaRPr lang="en-US" sz="1800" kern="1200" baseline="0" dirty="0" smtClean="0">
                        <a:solidFill>
                          <a:schemeClr val="tx1"/>
                        </a:solidFill>
                        <a:effectLst/>
                        <a:latin typeface="+mn-lt"/>
                        <a:ea typeface="+mn-ea"/>
                        <a:cs typeface="+mn-cs"/>
                      </a:endParaRPr>
                    </a:p>
                    <a:p>
                      <a:pPr marL="742950" lvl="1" indent="-285750">
                        <a:buFont typeface="Arial" panose="020B0604020202020204" pitchFamily="34" charset="0"/>
                        <a:buChar char="•"/>
                      </a:pPr>
                      <a:endParaRPr lang="en-US" sz="1800" kern="1200" baseline="0" dirty="0" smtClean="0">
                        <a:solidFill>
                          <a:schemeClr val="tx1"/>
                        </a:solidFill>
                        <a:effectLst/>
                        <a:latin typeface="+mn-lt"/>
                        <a:ea typeface="+mn-ea"/>
                        <a:cs typeface="+mn-cs"/>
                      </a:endParaRPr>
                    </a:p>
                    <a:p>
                      <a:pPr marL="742950" lvl="1" indent="-285750">
                        <a:buFont typeface="Arial" panose="020B0604020202020204" pitchFamily="34" charset="0"/>
                        <a:buChar char="•"/>
                      </a:pPr>
                      <a:endParaRPr lang="en-US" sz="1800" kern="1200" baseline="0" dirty="0" smtClean="0">
                        <a:solidFill>
                          <a:schemeClr val="tx1"/>
                        </a:solidFill>
                        <a:effectLst/>
                        <a:latin typeface="+mn-lt"/>
                        <a:ea typeface="+mn-ea"/>
                        <a:cs typeface="+mn-cs"/>
                      </a:endParaRPr>
                    </a:p>
                    <a:p>
                      <a:pPr marL="742950" lvl="1" indent="-285750">
                        <a:buFont typeface="Arial" panose="020B0604020202020204" pitchFamily="34" charset="0"/>
                        <a:buChar char="•"/>
                      </a:pPr>
                      <a:endParaRPr lang="en-US" sz="1800" kern="1200" baseline="0" dirty="0" smtClean="0">
                        <a:solidFill>
                          <a:schemeClr val="tx1"/>
                        </a:solidFill>
                        <a:effectLst/>
                        <a:latin typeface="+mn-lt"/>
                        <a:ea typeface="+mn-ea"/>
                        <a:cs typeface="+mn-cs"/>
                      </a:endParaRPr>
                    </a:p>
                    <a:p>
                      <a:pPr marL="742950" lvl="1" indent="-285750">
                        <a:buFont typeface="Arial" panose="020B0604020202020204" pitchFamily="34" charset="0"/>
                        <a:buChar char="•"/>
                      </a:pPr>
                      <a:endParaRPr lang="en-US" sz="1800" kern="1200" baseline="0" dirty="0" smtClean="0">
                        <a:solidFill>
                          <a:schemeClr val="tx1"/>
                        </a:solidFill>
                        <a:effectLst/>
                        <a:latin typeface="+mn-lt"/>
                        <a:ea typeface="+mn-ea"/>
                        <a:cs typeface="+mn-cs"/>
                      </a:endParaRPr>
                    </a:p>
                    <a:p>
                      <a:pPr marL="742950" lvl="1" indent="-285750">
                        <a:buFont typeface="Arial" panose="020B0604020202020204" pitchFamily="34" charset="0"/>
                        <a:buChar char="•"/>
                      </a:pPr>
                      <a:endParaRPr lang="en-US" sz="1800" kern="1200" baseline="0" dirty="0" smtClean="0">
                        <a:solidFill>
                          <a:schemeClr val="tx1"/>
                        </a:solidFill>
                        <a:effectLst/>
                        <a:latin typeface="+mn-lt"/>
                        <a:ea typeface="+mn-ea"/>
                        <a:cs typeface="+mn-cs"/>
                      </a:endParaRPr>
                    </a:p>
                    <a:p>
                      <a:pPr marL="742950" lvl="1" indent="-285750">
                        <a:buFont typeface="Arial" panose="020B0604020202020204" pitchFamily="34" charset="0"/>
                        <a:buChar char="•"/>
                      </a:pPr>
                      <a:endParaRPr lang="en-US" sz="1800" kern="1200" baseline="0" dirty="0" smtClean="0">
                        <a:solidFill>
                          <a:schemeClr val="tx1"/>
                        </a:solidFill>
                        <a:effectLst/>
                        <a:latin typeface="+mn-lt"/>
                        <a:ea typeface="+mn-ea"/>
                        <a:cs typeface="+mn-cs"/>
                      </a:endParaRPr>
                    </a:p>
                    <a:p>
                      <a:pPr marL="457200" lvl="1" indent="0" algn="ctr">
                        <a:buFont typeface="Arial" panose="020B0604020202020204" pitchFamily="34" charset="0"/>
                        <a:buNone/>
                      </a:pPr>
                      <a:r>
                        <a:rPr lang="en-US" sz="1800" b="1" kern="1200" baseline="0" dirty="0" smtClean="0">
                          <a:solidFill>
                            <a:schemeClr val="tx1"/>
                          </a:solidFill>
                          <a:effectLst/>
                          <a:latin typeface="+mn-lt"/>
                          <a:ea typeface="+mn-ea"/>
                          <a:cs typeface="+mn-cs"/>
                        </a:rPr>
                        <a:t>OCTOBER 1</a:t>
                      </a:r>
                      <a:r>
                        <a:rPr lang="en-US" sz="1800" b="1" kern="1200" baseline="30000" dirty="0" smtClean="0">
                          <a:solidFill>
                            <a:schemeClr val="tx1"/>
                          </a:solidFill>
                          <a:effectLst/>
                          <a:latin typeface="+mn-lt"/>
                          <a:ea typeface="+mn-ea"/>
                          <a:cs typeface="+mn-cs"/>
                        </a:rPr>
                        <a:t>st</a:t>
                      </a:r>
                      <a:r>
                        <a:rPr lang="en-US" sz="1800" b="1" kern="1200" baseline="0" dirty="0" smtClean="0">
                          <a:solidFill>
                            <a:schemeClr val="tx1"/>
                          </a:solidFill>
                          <a:effectLst/>
                          <a:latin typeface="+mn-lt"/>
                          <a:ea typeface="+mn-ea"/>
                          <a:cs typeface="+mn-cs"/>
                        </a:rPr>
                        <a:t> – Please communicate if you have potential instructors for the spring </a:t>
                      </a:r>
                    </a:p>
                    <a:p>
                      <a:pPr marL="457200" lvl="1" indent="0" algn="ctr">
                        <a:buFont typeface="Arial" panose="020B0604020202020204" pitchFamily="34" charset="0"/>
                        <a:buNone/>
                      </a:pPr>
                      <a:r>
                        <a:rPr lang="en-US" sz="1800" b="1" kern="1200" baseline="0" dirty="0" smtClean="0">
                          <a:solidFill>
                            <a:schemeClr val="tx1"/>
                          </a:solidFill>
                          <a:effectLst/>
                          <a:latin typeface="+mn-lt"/>
                          <a:ea typeface="+mn-ea"/>
                          <a:cs typeface="+mn-cs"/>
                        </a:rPr>
                        <a:t>MARCH 1</a:t>
                      </a:r>
                      <a:r>
                        <a:rPr lang="en-US" sz="1800" b="1" kern="1200" baseline="30000" dirty="0" smtClean="0">
                          <a:solidFill>
                            <a:schemeClr val="tx1"/>
                          </a:solidFill>
                          <a:effectLst/>
                          <a:latin typeface="+mn-lt"/>
                          <a:ea typeface="+mn-ea"/>
                          <a:cs typeface="+mn-cs"/>
                        </a:rPr>
                        <a:t>st</a:t>
                      </a:r>
                      <a:r>
                        <a:rPr lang="en-US" sz="1800" b="1" kern="1200" baseline="0" dirty="0" smtClean="0">
                          <a:solidFill>
                            <a:schemeClr val="tx1"/>
                          </a:solidFill>
                          <a:effectLst/>
                          <a:latin typeface="+mn-lt"/>
                          <a:ea typeface="+mn-ea"/>
                          <a:cs typeface="+mn-cs"/>
                        </a:rPr>
                        <a:t> is District Deadline for prospective instructor online application</a:t>
                      </a:r>
                    </a:p>
                    <a:p>
                      <a:pPr marL="285750" indent="-285750">
                        <a:buFont typeface="Arial" panose="020B0604020202020204" pitchFamily="34" charset="0"/>
                        <a:buChar char="•"/>
                      </a:pPr>
                      <a:endParaRPr lang="en-US" sz="1800" kern="1200" baseline="0" dirty="0" smtClean="0">
                        <a:solidFill>
                          <a:schemeClr val="tx1"/>
                        </a:solidFill>
                        <a:effectLst/>
                        <a:latin typeface="+mn-lt"/>
                        <a:ea typeface="+mn-ea"/>
                        <a:cs typeface="+mn-cs"/>
                      </a:endParaRPr>
                    </a:p>
                  </a:txBody>
                  <a:tcPr/>
                </a:tc>
                <a:tc hMerge="1">
                  <a:txBody>
                    <a:bodyPr/>
                    <a:lstStyle/>
                    <a:p>
                      <a:endParaRPr lang="en-US" dirty="0"/>
                    </a:p>
                  </a:txBody>
                  <a:tcPr/>
                </a:tc>
                <a:extLst>
                  <a:ext uri="{0D108BD9-81ED-4DB2-BD59-A6C34878D82A}">
                    <a16:rowId xmlns:a16="http://schemas.microsoft.com/office/drawing/2014/main" val="2631292562"/>
                  </a:ext>
                </a:extLst>
              </a:tr>
            </a:tbl>
          </a:graphicData>
        </a:graphic>
      </p:graphicFrame>
      <p:pic>
        <p:nvPicPr>
          <p:cNvPr id="3" name="Picture 2"/>
          <p:cNvPicPr>
            <a:picLocks noChangeAspect="1"/>
          </p:cNvPicPr>
          <p:nvPr/>
        </p:nvPicPr>
        <p:blipFill>
          <a:blip r:embed="rId3"/>
          <a:stretch>
            <a:fillRect/>
          </a:stretch>
        </p:blipFill>
        <p:spPr>
          <a:xfrm>
            <a:off x="3165231" y="3108905"/>
            <a:ext cx="6004047" cy="2049248"/>
          </a:xfrm>
          <a:prstGeom prst="rect">
            <a:avLst/>
          </a:prstGeom>
        </p:spPr>
      </p:pic>
    </p:spTree>
    <p:extLst>
      <p:ext uri="{BB962C8B-B14F-4D97-AF65-F5344CB8AC3E}">
        <p14:creationId xmlns:p14="http://schemas.microsoft.com/office/powerpoint/2010/main" val="9064340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394" y="1"/>
            <a:ext cx="10272268" cy="961291"/>
          </a:xfrm>
        </p:spPr>
        <p:txBody>
          <a:bodyPr/>
          <a:lstStyle/>
          <a:p>
            <a:pPr algn="ctr"/>
            <a:r>
              <a:rPr lang="en-US" b="1" dirty="0" err="1" smtClean="0">
                <a:solidFill>
                  <a:srgbClr val="55565A"/>
                </a:solidFill>
                <a:latin typeface="Avenir Heavy" charset="0"/>
                <a:ea typeface="Avenir Heavy" charset="0"/>
                <a:cs typeface="Avenir Heavy" charset="0"/>
              </a:rPr>
              <a:t>OnBoarding</a:t>
            </a:r>
            <a:r>
              <a:rPr lang="en-US" b="1" dirty="0" smtClean="0">
                <a:solidFill>
                  <a:srgbClr val="55565A"/>
                </a:solidFill>
                <a:latin typeface="Avenir Heavy" charset="0"/>
                <a:ea typeface="Avenir Heavy" charset="0"/>
                <a:cs typeface="Avenir Heavy" charset="0"/>
              </a:rPr>
              <a:t> Packet </a:t>
            </a:r>
            <a:endParaRPr lang="en-US" dirty="0">
              <a:solidFill>
                <a:srgbClr val="55565A"/>
              </a:solidFill>
            </a:endParaRPr>
          </a:p>
        </p:txBody>
      </p:sp>
      <p:graphicFrame>
        <p:nvGraphicFramePr>
          <p:cNvPr id="7" name="Table 7">
            <a:extLst>
              <a:ext uri="{FF2B5EF4-FFF2-40B4-BE49-F238E27FC236}">
                <a16:creationId xmlns:a16="http://schemas.microsoft.com/office/drawing/2014/main" id="{7FDC2CAB-D960-4EC1-B98B-D7FE01C6B8AE}"/>
              </a:ext>
            </a:extLst>
          </p:cNvPr>
          <p:cNvGraphicFramePr>
            <a:graphicFrameLocks noGrp="1"/>
          </p:cNvGraphicFramePr>
          <p:nvPr>
            <p:extLst>
              <p:ext uri="{D42A27DB-BD31-4B8C-83A1-F6EECF244321}">
                <p14:modId xmlns:p14="http://schemas.microsoft.com/office/powerpoint/2010/main" val="3163873446"/>
              </p:ext>
            </p:extLst>
          </p:nvPr>
        </p:nvGraphicFramePr>
        <p:xfrm>
          <a:off x="1229776" y="926123"/>
          <a:ext cx="9987504" cy="5669280"/>
        </p:xfrm>
        <a:graphic>
          <a:graphicData uri="http://schemas.openxmlformats.org/drawingml/2006/table">
            <a:tbl>
              <a:tblPr firstRow="1" bandRow="1">
                <a:tableStyleId>{616DA210-FB5B-4158-B5E0-FEB733F419BA}</a:tableStyleId>
              </a:tblPr>
              <a:tblGrid>
                <a:gridCol w="2473012">
                  <a:extLst>
                    <a:ext uri="{9D8B030D-6E8A-4147-A177-3AD203B41FA5}">
                      <a16:colId xmlns:a16="http://schemas.microsoft.com/office/drawing/2014/main" val="2034512733"/>
                    </a:ext>
                  </a:extLst>
                </a:gridCol>
                <a:gridCol w="7514492">
                  <a:extLst>
                    <a:ext uri="{9D8B030D-6E8A-4147-A177-3AD203B41FA5}">
                      <a16:colId xmlns:a16="http://schemas.microsoft.com/office/drawing/2014/main" val="2309409825"/>
                    </a:ext>
                  </a:extLst>
                </a:gridCol>
              </a:tblGrid>
              <a:tr h="370840">
                <a:tc>
                  <a:txBody>
                    <a:bodyPr/>
                    <a:lstStyle/>
                    <a:p>
                      <a:r>
                        <a:rPr lang="en-US" dirty="0" smtClean="0"/>
                        <a:t>9:35 </a:t>
                      </a:r>
                      <a:r>
                        <a:rPr lang="en-US" dirty="0"/>
                        <a:t>a.m. – </a:t>
                      </a:r>
                      <a:r>
                        <a:rPr lang="en-US" dirty="0" smtClean="0"/>
                        <a:t>9:45 </a:t>
                      </a:r>
                      <a:r>
                        <a:rPr lang="en-US" dirty="0"/>
                        <a:t>a.m.</a:t>
                      </a:r>
                    </a:p>
                  </a:txBody>
                  <a:tcPr/>
                </a:tc>
                <a:tc>
                  <a:txBody>
                    <a:bodyPr/>
                    <a:lstStyle/>
                    <a:p>
                      <a:r>
                        <a:rPr lang="en-US" dirty="0"/>
                        <a:t>Houston Community College Northeast:  </a:t>
                      </a:r>
                    </a:p>
                    <a:p>
                      <a:r>
                        <a:rPr lang="en-US" dirty="0"/>
                        <a:t>Reginald G. Peters – Director P-16</a:t>
                      </a:r>
                    </a:p>
                  </a:txBody>
                  <a:tcPr/>
                </a:tc>
                <a:extLst>
                  <a:ext uri="{0D108BD9-81ED-4DB2-BD59-A6C34878D82A}">
                    <a16:rowId xmlns:a16="http://schemas.microsoft.com/office/drawing/2014/main" val="347322964"/>
                  </a:ext>
                </a:extLst>
              </a:tr>
              <a:tr h="370840">
                <a:tc gridSpan="2">
                  <a:txBody>
                    <a:bodyPr/>
                    <a:lstStyle/>
                    <a:p>
                      <a:pPr marL="285750" indent="-285750">
                        <a:buFont typeface="Arial" panose="020B0604020202020204" pitchFamily="34" charset="0"/>
                        <a:buChar char="•"/>
                      </a:pPr>
                      <a:endParaRPr lang="en-US" sz="1800" b="1" u="sng" kern="120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b="1" u="sng" kern="120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b="1" u="sng" kern="120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b="1" u="sng" kern="120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b="1" u="sng" kern="120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b="1" u="sng" kern="120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b="1" u="sng" kern="120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b="1" u="sng" kern="120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b="1" u="sng" kern="120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b="1" u="sng" kern="120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b="1" u="sng" kern="120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b="1" u="sng" kern="1200" dirty="0" smtClean="0">
                        <a:solidFill>
                          <a:schemeClr val="tx1"/>
                        </a:solidFill>
                        <a:effectLst/>
                        <a:latin typeface="+mn-lt"/>
                        <a:ea typeface="+mn-ea"/>
                        <a:cs typeface="+mn-cs"/>
                      </a:endParaRPr>
                    </a:p>
                    <a:p>
                      <a:pPr marL="285750" indent="-285750">
                        <a:buFont typeface="Arial" panose="020B0604020202020204" pitchFamily="34" charset="0"/>
                        <a:buChar char="•"/>
                      </a:pPr>
                      <a:r>
                        <a:rPr lang="en-US" sz="1800" b="0" u="none" kern="1200" dirty="0" smtClean="0">
                          <a:solidFill>
                            <a:schemeClr val="tx1"/>
                          </a:solidFill>
                          <a:effectLst/>
                          <a:latin typeface="+mn-lt"/>
                          <a:ea typeface="+mn-ea"/>
                          <a:cs typeface="+mn-cs"/>
                        </a:rPr>
                        <a:t>A meningitis</a:t>
                      </a:r>
                      <a:r>
                        <a:rPr lang="en-US" sz="1800" b="0" u="none" kern="1200" baseline="0" dirty="0" smtClean="0">
                          <a:solidFill>
                            <a:schemeClr val="tx1"/>
                          </a:solidFill>
                          <a:effectLst/>
                          <a:latin typeface="+mn-lt"/>
                          <a:ea typeface="+mn-ea"/>
                          <a:cs typeface="+mn-cs"/>
                        </a:rPr>
                        <a:t> exemption is valid for only 2 years</a:t>
                      </a:r>
                    </a:p>
                    <a:p>
                      <a:pPr marL="285750" indent="-285750">
                        <a:buFont typeface="Arial" panose="020B0604020202020204" pitchFamily="34" charset="0"/>
                        <a:buChar char="•"/>
                      </a:pPr>
                      <a:r>
                        <a:rPr lang="en-US" sz="1800" b="0" u="none" kern="1200" baseline="0" dirty="0" smtClean="0">
                          <a:solidFill>
                            <a:schemeClr val="tx1"/>
                          </a:solidFill>
                          <a:effectLst/>
                          <a:latin typeface="+mn-lt"/>
                          <a:ea typeface="+mn-ea"/>
                          <a:cs typeface="+mn-cs"/>
                        </a:rPr>
                        <a:t>A meningitis record is valid for 5 years </a:t>
                      </a:r>
                      <a:endParaRPr lang="en-US" sz="1800" b="0" u="none" kern="120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b="1" u="sng" kern="120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b="1" u="sng" kern="120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b="1" u="sng" kern="1200" dirty="0" smtClean="0">
                        <a:solidFill>
                          <a:schemeClr val="tx1"/>
                        </a:solidFill>
                        <a:effectLst/>
                        <a:latin typeface="+mn-lt"/>
                        <a:ea typeface="+mn-ea"/>
                        <a:cs typeface="+mn-cs"/>
                      </a:endParaRPr>
                    </a:p>
                    <a:p>
                      <a:pPr marL="0" indent="0">
                        <a:buFont typeface="Arial" panose="020B0604020202020204" pitchFamily="34" charset="0"/>
                        <a:buNone/>
                      </a:pPr>
                      <a:endParaRPr lang="en-US" sz="1800" b="1" u="sng" kern="1200" dirty="0" smtClean="0">
                        <a:solidFill>
                          <a:schemeClr val="tx1"/>
                        </a:solidFill>
                        <a:effectLst/>
                        <a:latin typeface="+mn-lt"/>
                        <a:ea typeface="+mn-ea"/>
                        <a:cs typeface="+mn-cs"/>
                      </a:endParaRPr>
                    </a:p>
                  </a:txBody>
                  <a:tcPr/>
                </a:tc>
                <a:tc hMerge="1">
                  <a:txBody>
                    <a:bodyPr/>
                    <a:lstStyle/>
                    <a:p>
                      <a:endParaRPr lang="en-US" dirty="0"/>
                    </a:p>
                  </a:txBody>
                  <a:tcPr/>
                </a:tc>
                <a:extLst>
                  <a:ext uri="{0D108BD9-81ED-4DB2-BD59-A6C34878D82A}">
                    <a16:rowId xmlns:a16="http://schemas.microsoft.com/office/drawing/2014/main" val="2631292562"/>
                  </a:ext>
                </a:extLst>
              </a:tr>
            </a:tbl>
          </a:graphicData>
        </a:graphic>
      </p:graphicFrame>
      <p:pic>
        <p:nvPicPr>
          <p:cNvPr id="3" name="Picture 2"/>
          <p:cNvPicPr>
            <a:picLocks noChangeAspect="1"/>
          </p:cNvPicPr>
          <p:nvPr/>
        </p:nvPicPr>
        <p:blipFill>
          <a:blip r:embed="rId2"/>
          <a:stretch>
            <a:fillRect/>
          </a:stretch>
        </p:blipFill>
        <p:spPr>
          <a:xfrm>
            <a:off x="3586162" y="1984497"/>
            <a:ext cx="5019675" cy="2466975"/>
          </a:xfrm>
          <a:prstGeom prst="rect">
            <a:avLst/>
          </a:prstGeom>
        </p:spPr>
      </p:pic>
    </p:spTree>
    <p:extLst>
      <p:ext uri="{BB962C8B-B14F-4D97-AF65-F5344CB8AC3E}">
        <p14:creationId xmlns:p14="http://schemas.microsoft.com/office/powerpoint/2010/main" val="306729035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394" y="1"/>
            <a:ext cx="10272268" cy="961291"/>
          </a:xfrm>
        </p:spPr>
        <p:txBody>
          <a:bodyPr/>
          <a:lstStyle/>
          <a:p>
            <a:pPr algn="ctr"/>
            <a:r>
              <a:rPr lang="en-US" b="1" dirty="0" smtClean="0">
                <a:solidFill>
                  <a:srgbClr val="55565A"/>
                </a:solidFill>
                <a:latin typeface="Avenir Heavy" charset="0"/>
                <a:ea typeface="Avenir Heavy" charset="0"/>
                <a:cs typeface="Avenir Heavy" charset="0"/>
              </a:rPr>
              <a:t>High School Transcripts</a:t>
            </a:r>
            <a:endParaRPr lang="en-US" dirty="0">
              <a:solidFill>
                <a:srgbClr val="55565A"/>
              </a:solidFill>
            </a:endParaRPr>
          </a:p>
        </p:txBody>
      </p:sp>
      <p:graphicFrame>
        <p:nvGraphicFramePr>
          <p:cNvPr id="7" name="Table 7">
            <a:extLst>
              <a:ext uri="{FF2B5EF4-FFF2-40B4-BE49-F238E27FC236}">
                <a16:creationId xmlns:a16="http://schemas.microsoft.com/office/drawing/2014/main" id="{7FDC2CAB-D960-4EC1-B98B-D7FE01C6B8AE}"/>
              </a:ext>
            </a:extLst>
          </p:cNvPr>
          <p:cNvGraphicFramePr>
            <a:graphicFrameLocks noGrp="1"/>
          </p:cNvGraphicFramePr>
          <p:nvPr>
            <p:extLst>
              <p:ext uri="{D42A27DB-BD31-4B8C-83A1-F6EECF244321}">
                <p14:modId xmlns:p14="http://schemas.microsoft.com/office/powerpoint/2010/main" val="1440882980"/>
              </p:ext>
            </p:extLst>
          </p:nvPr>
        </p:nvGraphicFramePr>
        <p:xfrm>
          <a:off x="1229776" y="926123"/>
          <a:ext cx="9987504" cy="5394960"/>
        </p:xfrm>
        <a:graphic>
          <a:graphicData uri="http://schemas.openxmlformats.org/drawingml/2006/table">
            <a:tbl>
              <a:tblPr firstRow="1" bandRow="1">
                <a:tableStyleId>{616DA210-FB5B-4158-B5E0-FEB733F419BA}</a:tableStyleId>
              </a:tblPr>
              <a:tblGrid>
                <a:gridCol w="2473012">
                  <a:extLst>
                    <a:ext uri="{9D8B030D-6E8A-4147-A177-3AD203B41FA5}">
                      <a16:colId xmlns:a16="http://schemas.microsoft.com/office/drawing/2014/main" val="2034512733"/>
                    </a:ext>
                  </a:extLst>
                </a:gridCol>
                <a:gridCol w="7514492">
                  <a:extLst>
                    <a:ext uri="{9D8B030D-6E8A-4147-A177-3AD203B41FA5}">
                      <a16:colId xmlns:a16="http://schemas.microsoft.com/office/drawing/2014/main" val="2309409825"/>
                    </a:ext>
                  </a:extLst>
                </a:gridCol>
              </a:tblGrid>
              <a:tr h="370840">
                <a:tc>
                  <a:txBody>
                    <a:bodyPr/>
                    <a:lstStyle/>
                    <a:p>
                      <a:r>
                        <a:rPr lang="en-US" dirty="0" smtClean="0"/>
                        <a:t>9:35 a.m. – 9:45 a.m.</a:t>
                      </a:r>
                      <a:endParaRPr lang="en-US" dirty="0"/>
                    </a:p>
                  </a:txBody>
                  <a:tcPr/>
                </a:tc>
                <a:tc>
                  <a:txBody>
                    <a:bodyPr/>
                    <a:lstStyle/>
                    <a:p>
                      <a:r>
                        <a:rPr lang="en-US" dirty="0"/>
                        <a:t>Houston Community College Northeast:  </a:t>
                      </a:r>
                    </a:p>
                    <a:p>
                      <a:r>
                        <a:rPr lang="en-US" dirty="0"/>
                        <a:t>Reginald G. Peters – Director P-16</a:t>
                      </a:r>
                    </a:p>
                  </a:txBody>
                  <a:tcPr/>
                </a:tc>
                <a:extLst>
                  <a:ext uri="{0D108BD9-81ED-4DB2-BD59-A6C34878D82A}">
                    <a16:rowId xmlns:a16="http://schemas.microsoft.com/office/drawing/2014/main" val="347322964"/>
                  </a:ext>
                </a:extLst>
              </a:tr>
              <a:tr h="370840">
                <a:tc gridSpan="2">
                  <a:txBody>
                    <a:bodyPr/>
                    <a:lstStyle/>
                    <a:p>
                      <a:pPr marL="285750" indent="-285750">
                        <a:buFont typeface="Arial" panose="020B0604020202020204" pitchFamily="34" charset="0"/>
                        <a:buChar char="•"/>
                      </a:pPr>
                      <a:endParaRPr lang="en-US" sz="1800" b="1" u="sng" kern="120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b="1" u="sng" kern="120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b="1" u="sng" kern="120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b="1" u="sng" kern="120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b="1" u="sng" kern="120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b="1" u="sng" kern="120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b="1" u="sng" kern="120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b="1" u="sng" kern="120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b="1" u="sng" kern="120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b="1" u="sng" kern="120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b="1" u="sng" kern="120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b="1" u="sng" kern="120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b="1" u="sng" kern="120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b="1" u="sng" kern="120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b="1" u="sng" kern="120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b="1" u="sng" kern="1200" dirty="0" smtClean="0">
                        <a:solidFill>
                          <a:schemeClr val="tx1"/>
                        </a:solidFill>
                        <a:effectLst/>
                        <a:latin typeface="+mn-lt"/>
                        <a:ea typeface="+mn-ea"/>
                        <a:cs typeface="+mn-cs"/>
                      </a:endParaRPr>
                    </a:p>
                    <a:p>
                      <a:pPr marL="0" indent="0">
                        <a:buFont typeface="Arial" panose="020B0604020202020204" pitchFamily="34" charset="0"/>
                        <a:buNone/>
                      </a:pPr>
                      <a:endParaRPr lang="en-US" sz="1800" b="1" u="sng" kern="1200" dirty="0" smtClean="0">
                        <a:solidFill>
                          <a:schemeClr val="tx1"/>
                        </a:solidFill>
                        <a:effectLst/>
                        <a:latin typeface="+mn-lt"/>
                        <a:ea typeface="+mn-ea"/>
                        <a:cs typeface="+mn-cs"/>
                      </a:endParaRPr>
                    </a:p>
                  </a:txBody>
                  <a:tcPr/>
                </a:tc>
                <a:tc hMerge="1">
                  <a:txBody>
                    <a:bodyPr/>
                    <a:lstStyle/>
                    <a:p>
                      <a:endParaRPr lang="en-US" dirty="0"/>
                    </a:p>
                  </a:txBody>
                  <a:tcPr/>
                </a:tc>
                <a:extLst>
                  <a:ext uri="{0D108BD9-81ED-4DB2-BD59-A6C34878D82A}">
                    <a16:rowId xmlns:a16="http://schemas.microsoft.com/office/drawing/2014/main" val="2631292562"/>
                  </a:ext>
                </a:extLst>
              </a:tr>
            </a:tbl>
          </a:graphicData>
        </a:graphic>
      </p:graphicFrame>
      <p:pic>
        <p:nvPicPr>
          <p:cNvPr id="5" name="Picture 4"/>
          <p:cNvPicPr>
            <a:picLocks noChangeAspect="1"/>
          </p:cNvPicPr>
          <p:nvPr/>
        </p:nvPicPr>
        <p:blipFill>
          <a:blip r:embed="rId2"/>
          <a:stretch>
            <a:fillRect/>
          </a:stretch>
        </p:blipFill>
        <p:spPr>
          <a:xfrm>
            <a:off x="6418385" y="1745554"/>
            <a:ext cx="3965520" cy="4392044"/>
          </a:xfrm>
          <a:prstGeom prst="rect">
            <a:avLst/>
          </a:prstGeom>
        </p:spPr>
      </p:pic>
      <p:sp>
        <p:nvSpPr>
          <p:cNvPr id="6" name="TextBox 5">
            <a:extLst>
              <a:ext uri="{FF2B5EF4-FFF2-40B4-BE49-F238E27FC236}">
                <a16:creationId xmlns:a16="http://schemas.microsoft.com/office/drawing/2014/main" id="{16334DE7-E85B-4874-8B2C-E9BF5F89A69B}"/>
              </a:ext>
            </a:extLst>
          </p:cNvPr>
          <p:cNvSpPr txBox="1"/>
          <p:nvPr/>
        </p:nvSpPr>
        <p:spPr>
          <a:xfrm>
            <a:off x="1427018" y="2709315"/>
            <a:ext cx="3851564" cy="2800767"/>
          </a:xfrm>
          <a:prstGeom prst="rect">
            <a:avLst/>
          </a:prstGeom>
          <a:noFill/>
        </p:spPr>
        <p:txBody>
          <a:bodyPr wrap="square" rtlCol="0" anchor="ctr" anchorCtr="0">
            <a:spAutoFit/>
          </a:bodyPr>
          <a:lstStyle/>
          <a:p>
            <a:r>
              <a:rPr lang="en-US" sz="2600" dirty="0" smtClean="0"/>
              <a:t>High School Official Transcripts will need the following:</a:t>
            </a:r>
          </a:p>
          <a:p>
            <a:pPr marL="742950" lvl="1" indent="-285750">
              <a:buFont typeface="Arial" panose="020B0604020202020204" pitchFamily="34" charset="0"/>
              <a:buChar char="•"/>
            </a:pPr>
            <a:r>
              <a:rPr lang="en-US" sz="2600" dirty="0" smtClean="0"/>
              <a:t>Must state Official</a:t>
            </a:r>
          </a:p>
          <a:p>
            <a:pPr marL="742950" lvl="1" indent="-285750">
              <a:buFont typeface="Arial" panose="020B0604020202020204" pitchFamily="34" charset="0"/>
              <a:buChar char="•"/>
            </a:pPr>
            <a:r>
              <a:rPr lang="en-US" sz="2600" dirty="0" smtClean="0"/>
              <a:t>Official Signature</a:t>
            </a:r>
          </a:p>
          <a:p>
            <a:pPr marL="742950" lvl="1" indent="-285750">
              <a:buFont typeface="Arial" panose="020B0604020202020204" pitchFamily="34" charset="0"/>
              <a:buChar char="•"/>
            </a:pPr>
            <a:r>
              <a:rPr lang="en-US" sz="2600" dirty="0" smtClean="0"/>
              <a:t>GPA</a:t>
            </a:r>
            <a:endParaRPr lang="en-US" sz="2600" dirty="0"/>
          </a:p>
          <a:p>
            <a:endParaRPr lang="en-US" sz="2000" dirty="0">
              <a:latin typeface="Avenir Book"/>
            </a:endParaRPr>
          </a:p>
        </p:txBody>
      </p:sp>
    </p:spTree>
    <p:extLst>
      <p:ext uri="{BB962C8B-B14F-4D97-AF65-F5344CB8AC3E}">
        <p14:creationId xmlns:p14="http://schemas.microsoft.com/office/powerpoint/2010/main" val="140046285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394" y="1"/>
            <a:ext cx="10272268" cy="961291"/>
          </a:xfrm>
        </p:spPr>
        <p:txBody>
          <a:bodyPr/>
          <a:lstStyle/>
          <a:p>
            <a:pPr algn="ctr"/>
            <a:r>
              <a:rPr lang="en-US" b="1" dirty="0" smtClean="0">
                <a:solidFill>
                  <a:srgbClr val="55565A"/>
                </a:solidFill>
                <a:latin typeface="Avenir Heavy" charset="0"/>
                <a:ea typeface="Avenir Heavy" charset="0"/>
                <a:cs typeface="Avenir Heavy" charset="0"/>
              </a:rPr>
              <a:t>Required Documents</a:t>
            </a:r>
            <a:endParaRPr lang="en-US" dirty="0">
              <a:solidFill>
                <a:srgbClr val="55565A"/>
              </a:solidFill>
            </a:endParaRPr>
          </a:p>
        </p:txBody>
      </p:sp>
      <p:graphicFrame>
        <p:nvGraphicFramePr>
          <p:cNvPr id="7" name="Table 7">
            <a:extLst>
              <a:ext uri="{FF2B5EF4-FFF2-40B4-BE49-F238E27FC236}">
                <a16:creationId xmlns:a16="http://schemas.microsoft.com/office/drawing/2014/main" id="{7FDC2CAB-D960-4EC1-B98B-D7FE01C6B8AE}"/>
              </a:ext>
            </a:extLst>
          </p:cNvPr>
          <p:cNvGraphicFramePr>
            <a:graphicFrameLocks noGrp="1"/>
          </p:cNvGraphicFramePr>
          <p:nvPr>
            <p:extLst>
              <p:ext uri="{D42A27DB-BD31-4B8C-83A1-F6EECF244321}">
                <p14:modId xmlns:p14="http://schemas.microsoft.com/office/powerpoint/2010/main" val="597244349"/>
              </p:ext>
            </p:extLst>
          </p:nvPr>
        </p:nvGraphicFramePr>
        <p:xfrm>
          <a:off x="1229776" y="926123"/>
          <a:ext cx="9987504" cy="5394960"/>
        </p:xfrm>
        <a:graphic>
          <a:graphicData uri="http://schemas.openxmlformats.org/drawingml/2006/table">
            <a:tbl>
              <a:tblPr firstRow="1" bandRow="1">
                <a:tableStyleId>{616DA210-FB5B-4158-B5E0-FEB733F419BA}</a:tableStyleId>
              </a:tblPr>
              <a:tblGrid>
                <a:gridCol w="2473012">
                  <a:extLst>
                    <a:ext uri="{9D8B030D-6E8A-4147-A177-3AD203B41FA5}">
                      <a16:colId xmlns:a16="http://schemas.microsoft.com/office/drawing/2014/main" val="2034512733"/>
                    </a:ext>
                  </a:extLst>
                </a:gridCol>
                <a:gridCol w="7514492">
                  <a:extLst>
                    <a:ext uri="{9D8B030D-6E8A-4147-A177-3AD203B41FA5}">
                      <a16:colId xmlns:a16="http://schemas.microsoft.com/office/drawing/2014/main" val="2309409825"/>
                    </a:ext>
                  </a:extLst>
                </a:gridCol>
              </a:tblGrid>
              <a:tr h="370840">
                <a:tc>
                  <a:txBody>
                    <a:bodyPr/>
                    <a:lstStyle/>
                    <a:p>
                      <a:r>
                        <a:rPr lang="en-US" dirty="0" smtClean="0"/>
                        <a:t>9:35 a.m. – 9:45 a.m.</a:t>
                      </a:r>
                      <a:endParaRPr lang="en-US" dirty="0"/>
                    </a:p>
                  </a:txBody>
                  <a:tcPr/>
                </a:tc>
                <a:tc>
                  <a:txBody>
                    <a:bodyPr/>
                    <a:lstStyle/>
                    <a:p>
                      <a:r>
                        <a:rPr lang="en-US" dirty="0"/>
                        <a:t>Houston Community College Northeast:  </a:t>
                      </a:r>
                    </a:p>
                    <a:p>
                      <a:r>
                        <a:rPr lang="en-US" dirty="0"/>
                        <a:t>Reginald G. Peters – Director P-16</a:t>
                      </a:r>
                    </a:p>
                  </a:txBody>
                  <a:tcPr/>
                </a:tc>
                <a:extLst>
                  <a:ext uri="{0D108BD9-81ED-4DB2-BD59-A6C34878D82A}">
                    <a16:rowId xmlns:a16="http://schemas.microsoft.com/office/drawing/2014/main" val="347322964"/>
                  </a:ext>
                </a:extLst>
              </a:tr>
              <a:tr h="370840">
                <a:tc gridSpan="2">
                  <a:txBody>
                    <a:bodyPr/>
                    <a:lstStyle/>
                    <a:p>
                      <a:pPr marL="285750" indent="-285750">
                        <a:buFont typeface="Arial" panose="020B0604020202020204" pitchFamily="34" charset="0"/>
                        <a:buChar char="•"/>
                      </a:pPr>
                      <a:endParaRPr lang="en-US" sz="1800" b="1" u="sng" kern="120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b="1" u="sng" kern="120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b="1" u="sng" kern="120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b="1" u="sng" kern="120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b="1" u="sng" kern="120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b="1" u="sng" kern="120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b="1" u="sng" kern="120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b="1" u="sng" kern="120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b="1" u="sng" kern="120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b="1" u="sng" kern="120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b="1" u="sng" kern="120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b="1" u="sng" kern="120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b="1" u="sng" kern="120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b="1" u="sng" kern="120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b="1" u="sng" kern="120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b="1" u="sng" kern="1200" dirty="0" smtClean="0">
                        <a:solidFill>
                          <a:schemeClr val="tx1"/>
                        </a:solidFill>
                        <a:effectLst/>
                        <a:latin typeface="+mn-lt"/>
                        <a:ea typeface="+mn-ea"/>
                        <a:cs typeface="+mn-cs"/>
                      </a:endParaRPr>
                    </a:p>
                    <a:p>
                      <a:pPr marL="0" indent="0">
                        <a:buFont typeface="Arial" panose="020B0604020202020204" pitchFamily="34" charset="0"/>
                        <a:buNone/>
                      </a:pPr>
                      <a:endParaRPr lang="en-US" sz="1800" b="1" u="sng" kern="1200" dirty="0" smtClean="0">
                        <a:solidFill>
                          <a:schemeClr val="tx1"/>
                        </a:solidFill>
                        <a:effectLst/>
                        <a:latin typeface="+mn-lt"/>
                        <a:ea typeface="+mn-ea"/>
                        <a:cs typeface="+mn-cs"/>
                      </a:endParaRPr>
                    </a:p>
                  </a:txBody>
                  <a:tcPr/>
                </a:tc>
                <a:tc hMerge="1">
                  <a:txBody>
                    <a:bodyPr/>
                    <a:lstStyle/>
                    <a:p>
                      <a:endParaRPr lang="en-US" dirty="0"/>
                    </a:p>
                  </a:txBody>
                  <a:tcPr/>
                </a:tc>
                <a:extLst>
                  <a:ext uri="{0D108BD9-81ED-4DB2-BD59-A6C34878D82A}">
                    <a16:rowId xmlns:a16="http://schemas.microsoft.com/office/drawing/2014/main" val="2631292562"/>
                  </a:ext>
                </a:extLst>
              </a:tr>
            </a:tbl>
          </a:graphicData>
        </a:graphic>
      </p:graphicFrame>
      <p:pic>
        <p:nvPicPr>
          <p:cNvPr id="8" name="Picture 7"/>
          <p:cNvPicPr>
            <a:picLocks noChangeAspect="1"/>
          </p:cNvPicPr>
          <p:nvPr/>
        </p:nvPicPr>
        <p:blipFill>
          <a:blip r:embed="rId2"/>
          <a:stretch>
            <a:fillRect/>
          </a:stretch>
        </p:blipFill>
        <p:spPr>
          <a:xfrm>
            <a:off x="2549769" y="1798382"/>
            <a:ext cx="7539808" cy="4301645"/>
          </a:xfrm>
          <a:prstGeom prst="rect">
            <a:avLst/>
          </a:prstGeom>
        </p:spPr>
      </p:pic>
    </p:spTree>
    <p:extLst>
      <p:ext uri="{BB962C8B-B14F-4D97-AF65-F5344CB8AC3E}">
        <p14:creationId xmlns:p14="http://schemas.microsoft.com/office/powerpoint/2010/main" val="286166155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394" y="1"/>
            <a:ext cx="10272268" cy="961291"/>
          </a:xfrm>
        </p:spPr>
        <p:txBody>
          <a:bodyPr>
            <a:normAutofit fontScale="90000"/>
          </a:bodyPr>
          <a:lstStyle/>
          <a:p>
            <a:pPr algn="ctr"/>
            <a:r>
              <a:rPr lang="en-US" b="1" dirty="0" smtClean="0">
                <a:solidFill>
                  <a:srgbClr val="55565A"/>
                </a:solidFill>
                <a:latin typeface="Avenir Heavy" charset="0"/>
              </a:rPr>
              <a:t>Registration and Enrollment Management </a:t>
            </a:r>
            <a:endParaRPr lang="en-US" dirty="0">
              <a:solidFill>
                <a:srgbClr val="55565A"/>
              </a:solidFill>
            </a:endParaRPr>
          </a:p>
        </p:txBody>
      </p:sp>
      <p:graphicFrame>
        <p:nvGraphicFramePr>
          <p:cNvPr id="7" name="Table 7">
            <a:extLst>
              <a:ext uri="{FF2B5EF4-FFF2-40B4-BE49-F238E27FC236}">
                <a16:creationId xmlns:a16="http://schemas.microsoft.com/office/drawing/2014/main" id="{7FDC2CAB-D960-4EC1-B98B-D7FE01C6B8AE}"/>
              </a:ext>
            </a:extLst>
          </p:cNvPr>
          <p:cNvGraphicFramePr>
            <a:graphicFrameLocks noGrp="1"/>
          </p:cNvGraphicFramePr>
          <p:nvPr>
            <p:extLst>
              <p:ext uri="{D42A27DB-BD31-4B8C-83A1-F6EECF244321}">
                <p14:modId xmlns:p14="http://schemas.microsoft.com/office/powerpoint/2010/main" val="4141277777"/>
              </p:ext>
            </p:extLst>
          </p:nvPr>
        </p:nvGraphicFramePr>
        <p:xfrm>
          <a:off x="1229776" y="926123"/>
          <a:ext cx="9987504" cy="4394200"/>
        </p:xfrm>
        <a:graphic>
          <a:graphicData uri="http://schemas.openxmlformats.org/drawingml/2006/table">
            <a:tbl>
              <a:tblPr firstRow="1" bandRow="1">
                <a:tableStyleId>{616DA210-FB5B-4158-B5E0-FEB733F419BA}</a:tableStyleId>
              </a:tblPr>
              <a:tblGrid>
                <a:gridCol w="2473012">
                  <a:extLst>
                    <a:ext uri="{9D8B030D-6E8A-4147-A177-3AD203B41FA5}">
                      <a16:colId xmlns:a16="http://schemas.microsoft.com/office/drawing/2014/main" val="2034512733"/>
                    </a:ext>
                  </a:extLst>
                </a:gridCol>
                <a:gridCol w="7514492">
                  <a:extLst>
                    <a:ext uri="{9D8B030D-6E8A-4147-A177-3AD203B41FA5}">
                      <a16:colId xmlns:a16="http://schemas.microsoft.com/office/drawing/2014/main" val="2309409825"/>
                    </a:ext>
                  </a:extLst>
                </a:gridCol>
              </a:tblGrid>
              <a:tr h="370840">
                <a:tc>
                  <a:txBody>
                    <a:bodyPr/>
                    <a:lstStyle/>
                    <a:p>
                      <a:r>
                        <a:rPr lang="en-US" dirty="0" smtClean="0"/>
                        <a:t>9:35 a.m. – 9:45 a.m.</a:t>
                      </a:r>
                      <a:endParaRPr lang="en-US" dirty="0"/>
                    </a:p>
                  </a:txBody>
                  <a:tcPr/>
                </a:tc>
                <a:tc>
                  <a:txBody>
                    <a:bodyPr/>
                    <a:lstStyle/>
                    <a:p>
                      <a:r>
                        <a:rPr lang="en-US" dirty="0"/>
                        <a:t>Houston Community College Northeast:  </a:t>
                      </a:r>
                    </a:p>
                    <a:p>
                      <a:r>
                        <a:rPr lang="en-US" dirty="0"/>
                        <a:t>Reginald G. Peters – Director P-16</a:t>
                      </a:r>
                    </a:p>
                  </a:txBody>
                  <a:tcPr/>
                </a:tc>
                <a:extLst>
                  <a:ext uri="{0D108BD9-81ED-4DB2-BD59-A6C34878D82A}">
                    <a16:rowId xmlns:a16="http://schemas.microsoft.com/office/drawing/2014/main" val="347322964"/>
                  </a:ext>
                </a:extLst>
              </a:tr>
              <a:tr h="370840">
                <a:tc gridSpan="2">
                  <a:txBody>
                    <a:bodyPr/>
                    <a:lstStyle/>
                    <a:p>
                      <a:pPr marL="285750" indent="-285750">
                        <a:buFont typeface="Arial" panose="020B0604020202020204" pitchFamily="34" charset="0"/>
                        <a:buChar char="•"/>
                      </a:pPr>
                      <a:r>
                        <a:rPr lang="en-US" sz="1800" kern="1200" dirty="0" smtClean="0">
                          <a:solidFill>
                            <a:schemeClr val="tx1"/>
                          </a:solidFill>
                          <a:effectLst/>
                          <a:latin typeface="+mn-lt"/>
                          <a:ea typeface="+mn-ea"/>
                          <a:cs typeface="+mn-cs"/>
                        </a:rPr>
                        <a:t>If</a:t>
                      </a:r>
                      <a:r>
                        <a:rPr lang="en-US" sz="1800" kern="1200" baseline="0" dirty="0" smtClean="0">
                          <a:solidFill>
                            <a:schemeClr val="tx1"/>
                          </a:solidFill>
                          <a:effectLst/>
                          <a:latin typeface="+mn-lt"/>
                          <a:ea typeface="+mn-ea"/>
                          <a:cs typeface="+mn-cs"/>
                        </a:rPr>
                        <a:t> a student’s GPA has dropped below a 2.0, please have them check in the student center to sign-up for a SLIP session.</a:t>
                      </a:r>
                    </a:p>
                    <a:p>
                      <a:pPr marL="285750" indent="-285750">
                        <a:buFont typeface="Arial" panose="020B0604020202020204" pitchFamily="34" charset="0"/>
                        <a:buChar char="•"/>
                      </a:pPr>
                      <a:r>
                        <a:rPr lang="en-US" sz="1800" kern="1200" baseline="0" dirty="0" smtClean="0">
                          <a:solidFill>
                            <a:schemeClr val="tx1"/>
                          </a:solidFill>
                          <a:effectLst/>
                          <a:latin typeface="+mn-lt"/>
                          <a:ea typeface="+mn-ea"/>
                          <a:cs typeface="+mn-cs"/>
                        </a:rPr>
                        <a:t>Student’s with a GPA of less than 2.0 need to reconsider if Dual Credit is the best option for them.</a:t>
                      </a:r>
                    </a:p>
                    <a:p>
                      <a:pPr marL="285750" indent="-285750">
                        <a:buFont typeface="Arial" panose="020B0604020202020204" pitchFamily="34" charset="0"/>
                        <a:buChar char="•"/>
                      </a:pPr>
                      <a:r>
                        <a:rPr lang="en-US" sz="1800" kern="1200" baseline="0" dirty="0" smtClean="0">
                          <a:solidFill>
                            <a:schemeClr val="tx1"/>
                          </a:solidFill>
                          <a:effectLst/>
                          <a:latin typeface="+mn-lt"/>
                          <a:ea typeface="+mn-ea"/>
                          <a:cs typeface="+mn-cs"/>
                        </a:rPr>
                        <a:t>RE-ADMIT:  If a student has not participated in Dual Credit for 3 semester, they need to re-apply</a:t>
                      </a:r>
                    </a:p>
                    <a:p>
                      <a:pPr marL="285750" indent="-285750">
                        <a:buFont typeface="Arial" panose="020B0604020202020204" pitchFamily="34" charset="0"/>
                        <a:buChar char="•"/>
                      </a:pPr>
                      <a:r>
                        <a:rPr lang="en-US" sz="1800" kern="1200" baseline="0" dirty="0" smtClean="0">
                          <a:solidFill>
                            <a:schemeClr val="tx1"/>
                          </a:solidFill>
                          <a:effectLst/>
                          <a:latin typeface="+mn-lt"/>
                          <a:ea typeface="+mn-ea"/>
                          <a:cs typeface="+mn-cs"/>
                        </a:rPr>
                        <a:t>Students should always choose one of the following paths.   </a:t>
                      </a:r>
                      <a:r>
                        <a:rPr lang="en-US" sz="1800" u="sng" kern="1200" baseline="0" dirty="0" smtClean="0">
                          <a:solidFill>
                            <a:schemeClr val="tx1"/>
                          </a:solidFill>
                          <a:effectLst/>
                          <a:latin typeface="+mn-lt"/>
                          <a:ea typeface="+mn-ea"/>
                          <a:cs typeface="+mn-cs"/>
                        </a:rPr>
                        <a:t>Undeclared</a:t>
                      </a:r>
                      <a:r>
                        <a:rPr lang="en-US" sz="1800" kern="1200" baseline="0" dirty="0" smtClean="0">
                          <a:solidFill>
                            <a:schemeClr val="tx1"/>
                          </a:solidFill>
                          <a:effectLst/>
                          <a:latin typeface="+mn-lt"/>
                          <a:ea typeface="+mn-ea"/>
                          <a:cs typeface="+mn-cs"/>
                        </a:rPr>
                        <a:t> is not an option:  </a:t>
                      </a:r>
                    </a:p>
                    <a:p>
                      <a:pPr marL="742950" lvl="1" indent="-285750">
                        <a:buFont typeface="Arial" panose="020B0604020202020204" pitchFamily="34" charset="0"/>
                        <a:buChar char="•"/>
                      </a:pPr>
                      <a:r>
                        <a:rPr lang="en-US" sz="1800" kern="1200" baseline="0" dirty="0" smtClean="0">
                          <a:solidFill>
                            <a:schemeClr val="tx1"/>
                          </a:solidFill>
                          <a:effectLst/>
                          <a:latin typeface="+mn-lt"/>
                          <a:ea typeface="+mn-ea"/>
                          <a:cs typeface="+mn-cs"/>
                        </a:rPr>
                        <a:t>Associate of Applied Science</a:t>
                      </a:r>
                    </a:p>
                    <a:p>
                      <a:pPr marL="742950" lvl="1" indent="-285750">
                        <a:buFont typeface="Arial" panose="020B0604020202020204" pitchFamily="34" charset="0"/>
                        <a:buChar char="•"/>
                      </a:pPr>
                      <a:r>
                        <a:rPr lang="en-US" sz="1800" kern="1200" baseline="0" dirty="0" smtClean="0">
                          <a:solidFill>
                            <a:schemeClr val="tx1"/>
                          </a:solidFill>
                          <a:effectLst/>
                          <a:latin typeface="+mn-lt"/>
                          <a:ea typeface="+mn-ea"/>
                          <a:cs typeface="+mn-cs"/>
                        </a:rPr>
                        <a:t>Associate in Arts</a:t>
                      </a:r>
                    </a:p>
                    <a:p>
                      <a:pPr marL="742950" lvl="1" indent="-285750">
                        <a:buFont typeface="Arial" panose="020B0604020202020204" pitchFamily="34" charset="0"/>
                        <a:buChar char="•"/>
                      </a:pPr>
                      <a:r>
                        <a:rPr lang="en-US" sz="1800" kern="1200" baseline="0" dirty="0" smtClean="0">
                          <a:solidFill>
                            <a:schemeClr val="tx1"/>
                          </a:solidFill>
                          <a:effectLst/>
                          <a:latin typeface="+mn-lt"/>
                          <a:ea typeface="+mn-ea"/>
                          <a:cs typeface="+mn-cs"/>
                        </a:rPr>
                        <a:t>Associate in Science</a:t>
                      </a:r>
                    </a:p>
                    <a:p>
                      <a:pPr marL="742950" lvl="1" indent="-285750">
                        <a:buFont typeface="Arial" panose="020B0604020202020204" pitchFamily="34" charset="0"/>
                        <a:buChar char="•"/>
                      </a:pPr>
                      <a:r>
                        <a:rPr lang="en-US" sz="1800" kern="1200" baseline="0" dirty="0" smtClean="0">
                          <a:solidFill>
                            <a:schemeClr val="tx1"/>
                          </a:solidFill>
                          <a:effectLst/>
                          <a:latin typeface="+mn-lt"/>
                          <a:ea typeface="+mn-ea"/>
                          <a:cs typeface="+mn-cs"/>
                        </a:rPr>
                        <a:t>Level I Certificate</a:t>
                      </a:r>
                    </a:p>
                    <a:p>
                      <a:pPr marL="742950" lvl="1" indent="-285750">
                        <a:buFont typeface="Arial" panose="020B0604020202020204" pitchFamily="34" charset="0"/>
                        <a:buChar char="•"/>
                      </a:pPr>
                      <a:r>
                        <a:rPr lang="en-US" sz="1800" kern="1200" baseline="0" dirty="0" smtClean="0">
                          <a:solidFill>
                            <a:schemeClr val="tx1"/>
                          </a:solidFill>
                          <a:effectLst/>
                          <a:latin typeface="+mn-lt"/>
                          <a:ea typeface="+mn-ea"/>
                          <a:cs typeface="+mn-cs"/>
                        </a:rPr>
                        <a:t>Level II Certificate</a:t>
                      </a:r>
                    </a:p>
                    <a:p>
                      <a:pPr marL="285750" indent="-285750">
                        <a:buFont typeface="Arial" panose="020B0604020202020204" pitchFamily="34" charset="0"/>
                        <a:buChar char="•"/>
                      </a:pPr>
                      <a:endParaRPr lang="en-US" sz="1800" kern="1200" baseline="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kern="1200" dirty="0" smtClean="0">
                        <a:solidFill>
                          <a:schemeClr val="tx1"/>
                        </a:solidFill>
                        <a:effectLst/>
                        <a:latin typeface="+mn-lt"/>
                        <a:ea typeface="+mn-ea"/>
                        <a:cs typeface="+mn-cs"/>
                      </a:endParaRPr>
                    </a:p>
                  </a:txBody>
                  <a:tcPr/>
                </a:tc>
                <a:tc hMerge="1">
                  <a:txBody>
                    <a:bodyPr/>
                    <a:lstStyle/>
                    <a:p>
                      <a:endParaRPr lang="en-US" dirty="0"/>
                    </a:p>
                  </a:txBody>
                  <a:tcPr/>
                </a:tc>
                <a:extLst>
                  <a:ext uri="{0D108BD9-81ED-4DB2-BD59-A6C34878D82A}">
                    <a16:rowId xmlns:a16="http://schemas.microsoft.com/office/drawing/2014/main" val="2631292562"/>
                  </a:ext>
                </a:extLst>
              </a:tr>
              <a:tr h="370840">
                <a:tc gridSpan="2">
                  <a:txBody>
                    <a:bodyPr/>
                    <a:lstStyle/>
                    <a:p>
                      <a:pPr marL="285750" indent="-285750">
                        <a:buFont typeface="Arial" panose="020B0604020202020204" pitchFamily="34" charset="0"/>
                        <a:buChar char="•"/>
                      </a:pPr>
                      <a:endParaRPr lang="en-US" sz="1800" kern="1200" dirty="0" smtClean="0">
                        <a:solidFill>
                          <a:schemeClr val="tx1"/>
                        </a:solidFill>
                        <a:effectLst/>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502395906"/>
                  </a:ext>
                </a:extLst>
              </a:tr>
            </a:tbl>
          </a:graphicData>
        </a:graphic>
      </p:graphicFrame>
    </p:spTree>
    <p:extLst>
      <p:ext uri="{BB962C8B-B14F-4D97-AF65-F5344CB8AC3E}">
        <p14:creationId xmlns:p14="http://schemas.microsoft.com/office/powerpoint/2010/main" val="362511865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394" y="1"/>
            <a:ext cx="10272268" cy="961291"/>
          </a:xfrm>
        </p:spPr>
        <p:txBody>
          <a:bodyPr/>
          <a:lstStyle/>
          <a:p>
            <a:pPr algn="ctr"/>
            <a:r>
              <a:rPr lang="en-US" b="1" dirty="0" smtClean="0">
                <a:solidFill>
                  <a:srgbClr val="55565A"/>
                </a:solidFill>
                <a:latin typeface="Avenir Heavy" charset="0"/>
                <a:ea typeface="Avenir Heavy" charset="0"/>
                <a:cs typeface="Avenir Heavy" charset="0"/>
              </a:rPr>
              <a:t>Course Schedule </a:t>
            </a:r>
            <a:endParaRPr lang="en-US" dirty="0">
              <a:solidFill>
                <a:srgbClr val="55565A"/>
              </a:solidFill>
            </a:endParaRPr>
          </a:p>
        </p:txBody>
      </p:sp>
      <p:graphicFrame>
        <p:nvGraphicFramePr>
          <p:cNvPr id="7" name="Table 7">
            <a:extLst>
              <a:ext uri="{FF2B5EF4-FFF2-40B4-BE49-F238E27FC236}">
                <a16:creationId xmlns:a16="http://schemas.microsoft.com/office/drawing/2014/main" id="{7FDC2CAB-D960-4EC1-B98B-D7FE01C6B8AE}"/>
              </a:ext>
            </a:extLst>
          </p:cNvPr>
          <p:cNvGraphicFramePr>
            <a:graphicFrameLocks noGrp="1"/>
          </p:cNvGraphicFramePr>
          <p:nvPr>
            <p:extLst>
              <p:ext uri="{D42A27DB-BD31-4B8C-83A1-F6EECF244321}">
                <p14:modId xmlns:p14="http://schemas.microsoft.com/office/powerpoint/2010/main" val="3037886256"/>
              </p:ext>
            </p:extLst>
          </p:nvPr>
        </p:nvGraphicFramePr>
        <p:xfrm>
          <a:off x="1229776" y="715108"/>
          <a:ext cx="9987504" cy="5669280"/>
        </p:xfrm>
        <a:graphic>
          <a:graphicData uri="http://schemas.openxmlformats.org/drawingml/2006/table">
            <a:tbl>
              <a:tblPr firstRow="1" bandRow="1">
                <a:tableStyleId>{616DA210-FB5B-4158-B5E0-FEB733F419BA}</a:tableStyleId>
              </a:tblPr>
              <a:tblGrid>
                <a:gridCol w="2473012">
                  <a:extLst>
                    <a:ext uri="{9D8B030D-6E8A-4147-A177-3AD203B41FA5}">
                      <a16:colId xmlns:a16="http://schemas.microsoft.com/office/drawing/2014/main" val="2034512733"/>
                    </a:ext>
                  </a:extLst>
                </a:gridCol>
                <a:gridCol w="7514492">
                  <a:extLst>
                    <a:ext uri="{9D8B030D-6E8A-4147-A177-3AD203B41FA5}">
                      <a16:colId xmlns:a16="http://schemas.microsoft.com/office/drawing/2014/main" val="2309409825"/>
                    </a:ext>
                  </a:extLst>
                </a:gridCol>
              </a:tblGrid>
              <a:tr h="609175">
                <a:tc>
                  <a:txBody>
                    <a:bodyPr/>
                    <a:lstStyle/>
                    <a:p>
                      <a:r>
                        <a:rPr lang="en-US" dirty="0" smtClean="0"/>
                        <a:t>9:45 </a:t>
                      </a:r>
                      <a:r>
                        <a:rPr lang="en-US" dirty="0"/>
                        <a:t>a.m. – </a:t>
                      </a:r>
                      <a:r>
                        <a:rPr lang="en-US" dirty="0" smtClean="0"/>
                        <a:t>9:55 </a:t>
                      </a:r>
                      <a:r>
                        <a:rPr lang="en-US" dirty="0"/>
                        <a:t>a.m.</a:t>
                      </a:r>
                    </a:p>
                  </a:txBody>
                  <a:tcPr/>
                </a:tc>
                <a:tc>
                  <a:txBody>
                    <a:bodyPr/>
                    <a:lstStyle/>
                    <a:p>
                      <a:r>
                        <a:rPr lang="en-US" dirty="0"/>
                        <a:t>Houston Community College Northeast:  </a:t>
                      </a:r>
                    </a:p>
                    <a:p>
                      <a:r>
                        <a:rPr lang="en-US" dirty="0"/>
                        <a:t>Reginald G. Peters – Director P-16</a:t>
                      </a:r>
                    </a:p>
                  </a:txBody>
                  <a:tcPr/>
                </a:tc>
                <a:extLst>
                  <a:ext uri="{0D108BD9-81ED-4DB2-BD59-A6C34878D82A}">
                    <a16:rowId xmlns:a16="http://schemas.microsoft.com/office/drawing/2014/main" val="347322964"/>
                  </a:ext>
                </a:extLst>
              </a:tr>
              <a:tr h="4786371">
                <a:tc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i="0" u="none" strike="noStrike" dirty="0" smtClean="0">
                          <a:solidFill>
                            <a:schemeClr val="tx1"/>
                          </a:solidFill>
                          <a:effectLst/>
                          <a:latin typeface="Avenir Book"/>
                        </a:rPr>
                        <a:t>All Course Schedules will be submitted through Smartsheet:</a:t>
                      </a:r>
                    </a:p>
                    <a:p>
                      <a:pPr marL="285750" indent="-285750">
                        <a:buFont typeface="Arial" panose="020B0604020202020204" pitchFamily="34" charset="0"/>
                        <a:buChar char="•"/>
                      </a:pPr>
                      <a:r>
                        <a:rPr lang="en-US" sz="1800" kern="1200" dirty="0" smtClean="0">
                          <a:solidFill>
                            <a:schemeClr val="tx1"/>
                          </a:solidFill>
                          <a:effectLst/>
                          <a:latin typeface="+mn-lt"/>
                          <a:ea typeface="+mn-ea"/>
                          <a:cs typeface="+mn-cs"/>
                        </a:rPr>
                        <a:t>When requesting a course, the course needed </a:t>
                      </a:r>
                      <a:r>
                        <a:rPr lang="en-US" sz="1800" u="sng" kern="1200" dirty="0" smtClean="0">
                          <a:solidFill>
                            <a:schemeClr val="tx1"/>
                          </a:solidFill>
                          <a:effectLst/>
                          <a:latin typeface="+mn-lt"/>
                          <a:ea typeface="+mn-ea"/>
                          <a:cs typeface="+mn-cs"/>
                        </a:rPr>
                        <a:t>MUST</a:t>
                      </a:r>
                      <a:r>
                        <a:rPr lang="en-US" sz="1800" kern="1200" dirty="0" smtClean="0">
                          <a:solidFill>
                            <a:schemeClr val="tx1"/>
                          </a:solidFill>
                          <a:effectLst/>
                          <a:latin typeface="+mn-lt"/>
                          <a:ea typeface="+mn-ea"/>
                          <a:cs typeface="+mn-cs"/>
                        </a:rPr>
                        <a:t> have the correct contact hours</a:t>
                      </a:r>
                    </a:p>
                    <a:p>
                      <a:pPr marL="285750" indent="-285750">
                        <a:buFont typeface="Arial" panose="020B0604020202020204" pitchFamily="34" charset="0"/>
                        <a:buChar char="•"/>
                      </a:pPr>
                      <a:r>
                        <a:rPr lang="en-US" sz="1800" kern="1200" dirty="0" smtClean="0">
                          <a:solidFill>
                            <a:schemeClr val="tx1"/>
                          </a:solidFill>
                          <a:effectLst/>
                          <a:latin typeface="+mn-lt"/>
                          <a:ea typeface="+mn-ea"/>
                          <a:cs typeface="+mn-cs"/>
                        </a:rPr>
                        <a:t>Class requests must contain all necessary information in their meeting pattern when submitted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smtClean="0">
                          <a:solidFill>
                            <a:schemeClr val="tx1"/>
                          </a:solidFill>
                          <a:effectLst/>
                          <a:latin typeface="+mn-lt"/>
                          <a:ea typeface="+mn-ea"/>
                          <a:cs typeface="+mn-cs"/>
                        </a:rPr>
                        <a:t>Contact hours must be </a:t>
                      </a:r>
                      <a:r>
                        <a:rPr lang="en-US" sz="1800" u="sng" kern="1200" dirty="0" smtClean="0">
                          <a:solidFill>
                            <a:schemeClr val="tx1"/>
                          </a:solidFill>
                          <a:effectLst/>
                          <a:latin typeface="+mn-lt"/>
                          <a:ea typeface="+mn-ea"/>
                          <a:cs typeface="+mn-cs"/>
                        </a:rPr>
                        <a:t>real-time</a:t>
                      </a:r>
                      <a:r>
                        <a:rPr lang="en-US" sz="1800" kern="1200" dirty="0" smtClean="0">
                          <a:solidFill>
                            <a:schemeClr val="tx1"/>
                          </a:solidFill>
                          <a:effectLst/>
                          <a:latin typeface="+mn-lt"/>
                          <a:ea typeface="+mn-ea"/>
                          <a:cs typeface="+mn-cs"/>
                        </a:rPr>
                        <a:t> hours of class lecture and/or discussion time of the class with the instructor during the scheduled meeting pattern.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smtClean="0">
                          <a:solidFill>
                            <a:schemeClr val="tx1"/>
                          </a:solidFill>
                          <a:effectLst/>
                          <a:latin typeface="+mn-lt"/>
                          <a:ea typeface="+mn-ea"/>
                          <a:cs typeface="+mn-cs"/>
                        </a:rPr>
                        <a:t>Contact hours will </a:t>
                      </a:r>
                      <a:r>
                        <a:rPr lang="en-US" sz="1800" u="sng" kern="1200" dirty="0" smtClean="0">
                          <a:solidFill>
                            <a:schemeClr val="tx1"/>
                          </a:solidFill>
                          <a:effectLst/>
                          <a:latin typeface="+mn-lt"/>
                          <a:ea typeface="+mn-ea"/>
                          <a:cs typeface="+mn-cs"/>
                        </a:rPr>
                        <a:t>not</a:t>
                      </a:r>
                      <a:r>
                        <a:rPr lang="en-US" sz="1800" kern="1200" dirty="0" smtClean="0">
                          <a:solidFill>
                            <a:schemeClr val="tx1"/>
                          </a:solidFill>
                          <a:effectLst/>
                          <a:latin typeface="+mn-lt"/>
                          <a:ea typeface="+mn-ea"/>
                          <a:cs typeface="+mn-cs"/>
                        </a:rPr>
                        <a:t> be replaced with after-school class work or tutorial sessions</a:t>
                      </a:r>
                    </a:p>
                    <a:p>
                      <a:pPr marL="285750" indent="-285750">
                        <a:buFont typeface="Arial" panose="020B0604020202020204" pitchFamily="34" charset="0"/>
                        <a:buChar char="•"/>
                      </a:pPr>
                      <a:r>
                        <a:rPr lang="en-US" sz="1800" kern="1200" dirty="0" smtClean="0">
                          <a:solidFill>
                            <a:schemeClr val="tx1"/>
                          </a:solidFill>
                          <a:effectLst/>
                          <a:latin typeface="+mn-lt"/>
                          <a:ea typeface="+mn-ea"/>
                          <a:cs typeface="+mn-cs"/>
                        </a:rPr>
                        <a:t>Meeting patterns will not be altered after a class is created </a:t>
                      </a:r>
                    </a:p>
                    <a:p>
                      <a:pPr marL="285750" indent="-285750">
                        <a:buFont typeface="Arial" panose="020B0604020202020204" pitchFamily="34" charset="0"/>
                        <a:buChar char="•"/>
                      </a:pPr>
                      <a:r>
                        <a:rPr lang="en-US" sz="1800" kern="1200" dirty="0" smtClean="0">
                          <a:solidFill>
                            <a:schemeClr val="tx1"/>
                          </a:solidFill>
                          <a:effectLst/>
                          <a:latin typeface="+mn-lt"/>
                          <a:ea typeface="+mn-ea"/>
                          <a:cs typeface="+mn-cs"/>
                        </a:rPr>
                        <a:t>All classes must be either in-person or online on a schedule (WS) </a:t>
                      </a:r>
                      <a:r>
                        <a:rPr lang="en-US" sz="1800" kern="1200" dirty="0" smtClean="0">
                          <a:solidFill>
                            <a:schemeClr val="bg1"/>
                          </a:solidFill>
                          <a:effectLst/>
                          <a:latin typeface="+mn-lt"/>
                          <a:ea typeface="+mn-ea"/>
                          <a:cs typeface="+mn-cs"/>
                        </a:rPr>
                        <a:t>(MATH DEPARTMENT)</a:t>
                      </a:r>
                      <a:r>
                        <a:rPr lang="en-US" sz="1800" kern="1200" baseline="0" dirty="0" smtClean="0">
                          <a:solidFill>
                            <a:schemeClr val="bg1"/>
                          </a:solidFill>
                          <a:effectLst/>
                          <a:latin typeface="+mn-lt"/>
                          <a:ea typeface="+mn-ea"/>
                          <a:cs typeface="+mn-cs"/>
                        </a:rPr>
                        <a:t> </a:t>
                      </a:r>
                      <a:endParaRPr lang="en-US" sz="1800" dirty="0" smtClean="0">
                        <a:solidFill>
                          <a:schemeClr val="bg1"/>
                        </a:solidFill>
                      </a:endParaRPr>
                    </a:p>
                    <a:p>
                      <a:pPr marL="0" indent="0">
                        <a:buFont typeface="Arial" panose="020B0604020202020204" pitchFamily="34" charset="0"/>
                        <a:buNone/>
                      </a:pPr>
                      <a:endParaRPr lang="en-US" sz="1800" kern="1200" dirty="0" smtClean="0">
                        <a:solidFill>
                          <a:schemeClr val="tx1"/>
                        </a:solidFill>
                        <a:effectLst/>
                        <a:latin typeface="+mn-lt"/>
                        <a:ea typeface="+mn-ea"/>
                        <a:cs typeface="+mn-cs"/>
                      </a:endParaRPr>
                    </a:p>
                    <a:p>
                      <a:pPr marL="285750" indent="-285750">
                        <a:buFont typeface="Arial" panose="020B0604020202020204" pitchFamily="34" charset="0"/>
                        <a:buChar char="•"/>
                      </a:pPr>
                      <a:r>
                        <a:rPr lang="en-US" sz="1800" kern="1200" dirty="0" smtClean="0">
                          <a:solidFill>
                            <a:schemeClr val="tx1"/>
                          </a:solidFill>
                          <a:effectLst/>
                          <a:latin typeface="+mn-lt"/>
                          <a:ea typeface="+mn-ea"/>
                          <a:cs typeface="+mn-cs"/>
                        </a:rPr>
                        <a:t>For</a:t>
                      </a:r>
                      <a:r>
                        <a:rPr lang="en-US" sz="1800" kern="1200" baseline="0" dirty="0" smtClean="0">
                          <a:solidFill>
                            <a:schemeClr val="tx1"/>
                          </a:solidFill>
                          <a:effectLst/>
                          <a:latin typeface="+mn-lt"/>
                          <a:ea typeface="+mn-ea"/>
                          <a:cs typeface="+mn-cs"/>
                        </a:rPr>
                        <a:t> HCC Support/HCC Faculty </a:t>
                      </a:r>
                    </a:p>
                    <a:p>
                      <a:pPr marL="742950" lvl="1" indent="-285750">
                        <a:buFont typeface="Arial" panose="020B0604020202020204" pitchFamily="34" charset="0"/>
                        <a:buChar char="•"/>
                      </a:pPr>
                      <a:r>
                        <a:rPr lang="en-US" sz="1800" kern="1200" baseline="0" dirty="0" smtClean="0">
                          <a:solidFill>
                            <a:schemeClr val="tx1"/>
                          </a:solidFill>
                          <a:effectLst/>
                          <a:latin typeface="+mn-lt"/>
                          <a:ea typeface="+mn-ea"/>
                          <a:cs typeface="+mn-cs"/>
                        </a:rPr>
                        <a:t>Submit a completed roster with proposed times by October 15 </a:t>
                      </a:r>
                    </a:p>
                    <a:p>
                      <a:pPr marL="742950" lvl="1" indent="-285750">
                        <a:buFont typeface="Arial" panose="020B0604020202020204" pitchFamily="34" charset="0"/>
                        <a:buChar char="•"/>
                      </a:pPr>
                      <a:r>
                        <a:rPr lang="en-US" sz="1800" kern="1200" baseline="0" dirty="0" smtClean="0">
                          <a:solidFill>
                            <a:schemeClr val="tx1"/>
                          </a:solidFill>
                          <a:effectLst/>
                          <a:latin typeface="+mn-lt"/>
                          <a:ea typeface="+mn-ea"/>
                          <a:cs typeface="+mn-cs"/>
                        </a:rPr>
                        <a:t>48 Contact Hours need to be scheduled for 48 contact hours, not more </a:t>
                      </a:r>
                    </a:p>
                    <a:p>
                      <a:pPr marL="742950" lvl="1" indent="-285750">
                        <a:buFont typeface="Arial" panose="020B0604020202020204" pitchFamily="34" charset="0"/>
                        <a:buChar char="•"/>
                      </a:pPr>
                      <a:r>
                        <a:rPr lang="en-US" sz="1800" kern="1200" baseline="0" dirty="0" smtClean="0">
                          <a:solidFill>
                            <a:schemeClr val="tx1"/>
                          </a:solidFill>
                          <a:effectLst/>
                          <a:latin typeface="+mn-lt"/>
                          <a:ea typeface="+mn-ea"/>
                          <a:cs typeface="+mn-cs"/>
                        </a:rPr>
                        <a:t>Try for M/W or T/TR Schedule </a:t>
                      </a:r>
                    </a:p>
                    <a:p>
                      <a:pPr marL="742950" lvl="1" indent="-285750">
                        <a:buFont typeface="Arial" panose="020B0604020202020204" pitchFamily="34" charset="0"/>
                        <a:buChar char="•"/>
                      </a:pPr>
                      <a:r>
                        <a:rPr lang="en-US" sz="1800" kern="1200" baseline="0" dirty="0" smtClean="0">
                          <a:solidFill>
                            <a:schemeClr val="tx1"/>
                          </a:solidFill>
                          <a:effectLst/>
                          <a:latin typeface="+mn-lt"/>
                          <a:ea typeface="+mn-ea"/>
                          <a:cs typeface="+mn-cs"/>
                        </a:rPr>
                        <a:t>Friday for one class is not feasible </a:t>
                      </a:r>
                    </a:p>
                    <a:p>
                      <a:pPr marL="742950" lvl="1" indent="-285750">
                        <a:buFont typeface="Arial" panose="020B0604020202020204" pitchFamily="34" charset="0"/>
                        <a:buChar char="•"/>
                      </a:pPr>
                      <a:r>
                        <a:rPr lang="en-US" sz="1800" kern="1200" baseline="0" dirty="0" smtClean="0">
                          <a:solidFill>
                            <a:schemeClr val="tx1"/>
                          </a:solidFill>
                          <a:effectLst/>
                          <a:latin typeface="+mn-lt"/>
                          <a:ea typeface="+mn-ea"/>
                          <a:cs typeface="+mn-cs"/>
                        </a:rPr>
                        <a:t>Be cautious about canceling an entire class with HCC Support/HCC Faculty in the final hour</a:t>
                      </a:r>
                      <a:endParaRPr lang="en-US" sz="1800" kern="1200" dirty="0" smtClean="0">
                        <a:solidFill>
                          <a:schemeClr val="tx1"/>
                        </a:solidFill>
                        <a:effectLst/>
                        <a:latin typeface="+mn-lt"/>
                        <a:ea typeface="+mn-ea"/>
                        <a:cs typeface="+mn-cs"/>
                      </a:endParaRPr>
                    </a:p>
                    <a:p>
                      <a:pPr marL="0" indent="0" algn="ctr">
                        <a:buFont typeface="Arial" panose="020B0604020202020204" pitchFamily="34" charset="0"/>
                        <a:buNone/>
                      </a:pPr>
                      <a:endParaRPr lang="en-US" sz="1800" b="1" u="sng" kern="1200" dirty="0" smtClean="0">
                        <a:solidFill>
                          <a:schemeClr val="tx1"/>
                        </a:solidFill>
                        <a:effectLst/>
                        <a:latin typeface="+mn-lt"/>
                        <a:ea typeface="+mn-ea"/>
                        <a:cs typeface="+mn-cs"/>
                      </a:endParaRPr>
                    </a:p>
                    <a:p>
                      <a:pPr marL="0" indent="0" algn="ctr">
                        <a:buFont typeface="Arial" panose="020B0604020202020204" pitchFamily="34" charset="0"/>
                        <a:buNone/>
                      </a:pPr>
                      <a:r>
                        <a:rPr lang="en-US" sz="1800" b="1" u="sng" kern="1200" dirty="0" smtClean="0">
                          <a:solidFill>
                            <a:schemeClr val="tx1"/>
                          </a:solidFill>
                          <a:effectLst/>
                          <a:latin typeface="+mn-lt"/>
                          <a:ea typeface="+mn-ea"/>
                          <a:cs typeface="+mn-cs"/>
                        </a:rPr>
                        <a:t>Please complete all Spring 2023 Course schedules by October 15</a:t>
                      </a:r>
                    </a:p>
                    <a:p>
                      <a:pPr marL="0" indent="0">
                        <a:buFont typeface="Arial" panose="020B0604020202020204" pitchFamily="34" charset="0"/>
                        <a:buNone/>
                      </a:pPr>
                      <a:endParaRPr lang="en-US" sz="1800" b="1" u="sng" kern="1200" dirty="0" smtClean="0">
                        <a:solidFill>
                          <a:schemeClr val="tx1"/>
                        </a:solidFill>
                        <a:effectLst/>
                        <a:latin typeface="+mn-lt"/>
                        <a:ea typeface="+mn-ea"/>
                        <a:cs typeface="+mn-cs"/>
                      </a:endParaRPr>
                    </a:p>
                  </a:txBody>
                  <a:tcPr/>
                </a:tc>
                <a:tc hMerge="1">
                  <a:txBody>
                    <a:bodyPr/>
                    <a:lstStyle/>
                    <a:p>
                      <a:endParaRPr lang="en-US" dirty="0"/>
                    </a:p>
                  </a:txBody>
                  <a:tcPr/>
                </a:tc>
                <a:extLst>
                  <a:ext uri="{0D108BD9-81ED-4DB2-BD59-A6C34878D82A}">
                    <a16:rowId xmlns:a16="http://schemas.microsoft.com/office/drawing/2014/main" val="2631292562"/>
                  </a:ext>
                </a:extLst>
              </a:tr>
            </a:tbl>
          </a:graphicData>
        </a:graphic>
      </p:graphicFrame>
    </p:spTree>
    <p:extLst>
      <p:ext uri="{BB962C8B-B14F-4D97-AF65-F5344CB8AC3E}">
        <p14:creationId xmlns:p14="http://schemas.microsoft.com/office/powerpoint/2010/main" val="134735992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394" y="1"/>
            <a:ext cx="10272268" cy="961291"/>
          </a:xfrm>
        </p:spPr>
        <p:txBody>
          <a:bodyPr/>
          <a:lstStyle/>
          <a:p>
            <a:pPr algn="ctr"/>
            <a:r>
              <a:rPr lang="en-US" b="1" dirty="0" smtClean="0">
                <a:solidFill>
                  <a:srgbClr val="55565A"/>
                </a:solidFill>
                <a:latin typeface="Avenir Heavy" charset="0"/>
                <a:ea typeface="Avenir Heavy" charset="0"/>
                <a:cs typeface="Avenir Heavy" charset="0"/>
              </a:rPr>
              <a:t>Course Requests</a:t>
            </a:r>
            <a:endParaRPr lang="en-US" dirty="0">
              <a:solidFill>
                <a:srgbClr val="55565A"/>
              </a:solidFill>
            </a:endParaRPr>
          </a:p>
        </p:txBody>
      </p:sp>
      <p:graphicFrame>
        <p:nvGraphicFramePr>
          <p:cNvPr id="7" name="Table 7">
            <a:extLst>
              <a:ext uri="{FF2B5EF4-FFF2-40B4-BE49-F238E27FC236}">
                <a16:creationId xmlns:a16="http://schemas.microsoft.com/office/drawing/2014/main" id="{7FDC2CAB-D960-4EC1-B98B-D7FE01C6B8AE}"/>
              </a:ext>
            </a:extLst>
          </p:cNvPr>
          <p:cNvGraphicFramePr>
            <a:graphicFrameLocks noGrp="1"/>
          </p:cNvGraphicFramePr>
          <p:nvPr>
            <p:extLst>
              <p:ext uri="{D42A27DB-BD31-4B8C-83A1-F6EECF244321}">
                <p14:modId xmlns:p14="http://schemas.microsoft.com/office/powerpoint/2010/main" val="2828316265"/>
              </p:ext>
            </p:extLst>
          </p:nvPr>
        </p:nvGraphicFramePr>
        <p:xfrm>
          <a:off x="1229776" y="926123"/>
          <a:ext cx="9987504" cy="5440680"/>
        </p:xfrm>
        <a:graphic>
          <a:graphicData uri="http://schemas.openxmlformats.org/drawingml/2006/table">
            <a:tbl>
              <a:tblPr firstRow="1" bandRow="1">
                <a:tableStyleId>{616DA210-FB5B-4158-B5E0-FEB733F419BA}</a:tableStyleId>
              </a:tblPr>
              <a:tblGrid>
                <a:gridCol w="2473012">
                  <a:extLst>
                    <a:ext uri="{9D8B030D-6E8A-4147-A177-3AD203B41FA5}">
                      <a16:colId xmlns:a16="http://schemas.microsoft.com/office/drawing/2014/main" val="2034512733"/>
                    </a:ext>
                  </a:extLst>
                </a:gridCol>
                <a:gridCol w="7514492">
                  <a:extLst>
                    <a:ext uri="{9D8B030D-6E8A-4147-A177-3AD203B41FA5}">
                      <a16:colId xmlns:a16="http://schemas.microsoft.com/office/drawing/2014/main" val="2309409825"/>
                    </a:ext>
                  </a:extLst>
                </a:gridCol>
              </a:tblGrid>
              <a:tr h="370840">
                <a:tc>
                  <a:txBody>
                    <a:bodyPr/>
                    <a:lstStyle/>
                    <a:p>
                      <a:r>
                        <a:rPr lang="en-US" dirty="0" smtClean="0"/>
                        <a:t>9:45 a.m. – 9:55 a.m.</a:t>
                      </a:r>
                      <a:endParaRPr lang="en-US" dirty="0"/>
                    </a:p>
                  </a:txBody>
                  <a:tcPr/>
                </a:tc>
                <a:tc>
                  <a:txBody>
                    <a:bodyPr/>
                    <a:lstStyle/>
                    <a:p>
                      <a:r>
                        <a:rPr lang="en-US" dirty="0"/>
                        <a:t>Houston Community College Northeast:  </a:t>
                      </a:r>
                    </a:p>
                    <a:p>
                      <a:r>
                        <a:rPr lang="en-US" dirty="0"/>
                        <a:t>Reginald G. Peters – Director P-16</a:t>
                      </a:r>
                    </a:p>
                  </a:txBody>
                  <a:tcPr/>
                </a:tc>
                <a:extLst>
                  <a:ext uri="{0D108BD9-81ED-4DB2-BD59-A6C34878D82A}">
                    <a16:rowId xmlns:a16="http://schemas.microsoft.com/office/drawing/2014/main" val="347322964"/>
                  </a:ext>
                </a:extLst>
              </a:tr>
              <a:tr h="370840">
                <a:tc gridSpan="2">
                  <a:txBody>
                    <a:bodyPr/>
                    <a:lstStyle/>
                    <a:p>
                      <a:pPr marL="285750" indent="-285750">
                        <a:buFont typeface="Arial" panose="020B0604020202020204" pitchFamily="34" charset="0"/>
                        <a:buChar char="•"/>
                      </a:pPr>
                      <a:r>
                        <a:rPr lang="en-US" sz="1500" b="1" dirty="0" smtClean="0">
                          <a:latin typeface="Avenir Book"/>
                        </a:rPr>
                        <a:t>Subject: </a:t>
                      </a:r>
                      <a:r>
                        <a:rPr lang="en-US" sz="1500" dirty="0" smtClean="0">
                          <a:latin typeface="Avenir Book"/>
                        </a:rPr>
                        <a:t>EDUC</a:t>
                      </a:r>
                    </a:p>
                    <a:p>
                      <a:pPr marL="285750" indent="-285750">
                        <a:buFont typeface="Arial" panose="020B0604020202020204" pitchFamily="34" charset="0"/>
                        <a:buChar char="•"/>
                      </a:pPr>
                      <a:r>
                        <a:rPr lang="en-US" sz="1500" b="1" dirty="0" smtClean="0">
                          <a:latin typeface="Avenir Book"/>
                        </a:rPr>
                        <a:t>Catalog: </a:t>
                      </a:r>
                      <a:r>
                        <a:rPr lang="en-US" sz="1500" dirty="0" smtClean="0">
                          <a:latin typeface="Avenir Book"/>
                        </a:rPr>
                        <a:t>1300</a:t>
                      </a:r>
                    </a:p>
                    <a:p>
                      <a:pPr marL="285750" indent="-285750">
                        <a:buFont typeface="Arial" panose="020B0604020202020204" pitchFamily="34" charset="0"/>
                        <a:buChar char="•"/>
                      </a:pPr>
                      <a:r>
                        <a:rPr lang="en-US" sz="1500" b="1" dirty="0" smtClean="0">
                          <a:latin typeface="Avenir Book"/>
                        </a:rPr>
                        <a:t>Course Name: </a:t>
                      </a:r>
                      <a:r>
                        <a:rPr lang="en-US" sz="1500" dirty="0" smtClean="0">
                          <a:latin typeface="Avenir Book"/>
                        </a:rPr>
                        <a:t>Learning Framework</a:t>
                      </a:r>
                    </a:p>
                    <a:p>
                      <a:pPr marL="285750" indent="-285750">
                        <a:buFont typeface="Arial" panose="020B0604020202020204" pitchFamily="34" charset="0"/>
                        <a:buChar char="•"/>
                      </a:pPr>
                      <a:r>
                        <a:rPr lang="fr-FR" sz="1500" b="1" dirty="0" smtClean="0">
                          <a:latin typeface="Avenir Book"/>
                        </a:rPr>
                        <a:t>Room Type: </a:t>
                      </a:r>
                      <a:r>
                        <a:rPr lang="fr-FR" sz="1500" dirty="0" smtClean="0">
                          <a:latin typeface="Avenir Book"/>
                        </a:rPr>
                        <a:t>LEC, LAB, LEC/LAB (</a:t>
                      </a:r>
                      <a:r>
                        <a:rPr lang="fr-FR" sz="1500" dirty="0" err="1" smtClean="0">
                          <a:latin typeface="Avenir Book"/>
                        </a:rPr>
                        <a:t>choose</a:t>
                      </a:r>
                      <a:r>
                        <a:rPr lang="fr-FR" sz="1500" dirty="0" smtClean="0">
                          <a:latin typeface="Avenir Book"/>
                        </a:rPr>
                        <a:t> 1)</a:t>
                      </a:r>
                    </a:p>
                    <a:p>
                      <a:pPr marL="285750" indent="-285750">
                        <a:buFont typeface="Arial" panose="020B0604020202020204" pitchFamily="34" charset="0"/>
                        <a:buChar char="•"/>
                      </a:pPr>
                      <a:r>
                        <a:rPr lang="en-US" sz="1500" b="1" dirty="0" smtClean="0">
                          <a:latin typeface="Avenir Book"/>
                        </a:rPr>
                        <a:t>Session: DL1, DL2, RT, SS, 8W1, 8W2 </a:t>
                      </a:r>
                      <a:r>
                        <a:rPr lang="en-US" sz="1500" dirty="0" smtClean="0">
                          <a:latin typeface="Avenir Book"/>
                        </a:rPr>
                        <a:t>(choose 1)</a:t>
                      </a:r>
                    </a:p>
                    <a:p>
                      <a:pPr marL="285750" indent="-285750">
                        <a:buFont typeface="Arial" panose="020B0604020202020204" pitchFamily="34" charset="0"/>
                        <a:buChar char="•"/>
                      </a:pPr>
                      <a:r>
                        <a:rPr lang="en-US" sz="1500" b="1" dirty="0" smtClean="0">
                          <a:latin typeface="Avenir Book"/>
                        </a:rPr>
                        <a:t>Campus: </a:t>
                      </a:r>
                      <a:r>
                        <a:rPr lang="en-US" sz="1500" dirty="0" smtClean="0">
                          <a:latin typeface="Avenir Book"/>
                        </a:rPr>
                        <a:t>NE</a:t>
                      </a:r>
                    </a:p>
                    <a:p>
                      <a:pPr marL="285750" indent="-285750">
                        <a:buFont typeface="Arial" panose="020B0604020202020204" pitchFamily="34" charset="0"/>
                        <a:buChar char="•"/>
                      </a:pPr>
                      <a:r>
                        <a:rPr lang="en-US" sz="1500" b="1" dirty="0" smtClean="0">
                          <a:latin typeface="Avenir Book"/>
                        </a:rPr>
                        <a:t>Location: </a:t>
                      </a:r>
                      <a:r>
                        <a:rPr lang="en-US" sz="1500" dirty="0" smtClean="0">
                          <a:latin typeface="Avenir Book"/>
                        </a:rPr>
                        <a:t>DUAL78</a:t>
                      </a:r>
                    </a:p>
                    <a:p>
                      <a:pPr marL="285750" indent="-285750">
                        <a:buFont typeface="Arial" panose="020B0604020202020204" pitchFamily="34" charset="0"/>
                        <a:buChar char="•"/>
                      </a:pPr>
                      <a:r>
                        <a:rPr lang="en-US" sz="1500" b="1" dirty="0" smtClean="0">
                          <a:latin typeface="Avenir Book"/>
                        </a:rPr>
                        <a:t>Mode: </a:t>
                      </a:r>
                      <a:r>
                        <a:rPr lang="en-US" sz="1500" dirty="0" smtClean="0">
                          <a:latin typeface="Avenir Book"/>
                        </a:rPr>
                        <a:t>HY (Hybrid), P (In Person), WS (Online on a schedule), WW (Online anytime) – {choose 1}</a:t>
                      </a:r>
                    </a:p>
                    <a:p>
                      <a:pPr marL="285750" indent="-285750">
                        <a:buFont typeface="Arial" panose="020B0604020202020204" pitchFamily="34" charset="0"/>
                        <a:buChar char="•"/>
                      </a:pPr>
                      <a:r>
                        <a:rPr lang="en-US" sz="1500" b="1" dirty="0" smtClean="0">
                          <a:latin typeface="Avenir Book"/>
                        </a:rPr>
                        <a:t>Days: </a:t>
                      </a:r>
                      <a:r>
                        <a:rPr lang="en-US" sz="1500" dirty="0" smtClean="0">
                          <a:latin typeface="Avenir Book"/>
                        </a:rPr>
                        <a:t>Put an X in each column of the week the class will be held</a:t>
                      </a:r>
                    </a:p>
                    <a:p>
                      <a:pPr marL="285750" indent="-285750">
                        <a:buFont typeface="Arial" panose="020B0604020202020204" pitchFamily="34" charset="0"/>
                        <a:buChar char="•"/>
                      </a:pPr>
                      <a:r>
                        <a:rPr lang="en-US" sz="1500" b="1" dirty="0" smtClean="0">
                          <a:latin typeface="Avenir Book"/>
                        </a:rPr>
                        <a:t>Start Time: </a:t>
                      </a:r>
                      <a:r>
                        <a:rPr lang="en-US" sz="1500" dirty="0" smtClean="0">
                          <a:latin typeface="Avenir Book"/>
                        </a:rPr>
                        <a:t>Enter the time the class will start</a:t>
                      </a:r>
                    </a:p>
                    <a:p>
                      <a:pPr marL="285750" indent="-285750">
                        <a:buFont typeface="Arial" panose="020B0604020202020204" pitchFamily="34" charset="0"/>
                        <a:buChar char="•"/>
                      </a:pPr>
                      <a:r>
                        <a:rPr lang="en-US" sz="1500" b="1" dirty="0" smtClean="0">
                          <a:latin typeface="Avenir Book"/>
                        </a:rPr>
                        <a:t>End Time: </a:t>
                      </a:r>
                      <a:r>
                        <a:rPr lang="en-US" sz="1500" dirty="0" smtClean="0">
                          <a:latin typeface="Avenir Book"/>
                        </a:rPr>
                        <a:t>Enter the time the class will end</a:t>
                      </a:r>
                    </a:p>
                    <a:p>
                      <a:pPr marL="285750" indent="-285750">
                        <a:buFont typeface="Arial" panose="020B0604020202020204" pitchFamily="34" charset="0"/>
                        <a:buChar char="•"/>
                      </a:pPr>
                      <a:r>
                        <a:rPr lang="en-US" sz="1500" b="1" dirty="0" smtClean="0">
                          <a:latin typeface="Avenir Book"/>
                        </a:rPr>
                        <a:t>Instructor Name: </a:t>
                      </a:r>
                      <a:r>
                        <a:rPr lang="en-US" sz="1500" dirty="0" smtClean="0">
                          <a:latin typeface="Avenir Book"/>
                        </a:rPr>
                        <a:t>Enter the name of the instructor that will be teaching the class. If you need someone from HCC to teach the class, enter HCC Support.</a:t>
                      </a:r>
                    </a:p>
                    <a:p>
                      <a:pPr marL="285750" indent="-285750">
                        <a:buFont typeface="Arial" panose="020B0604020202020204" pitchFamily="34" charset="0"/>
                        <a:buChar char="•"/>
                      </a:pPr>
                      <a:r>
                        <a:rPr lang="en-US" sz="1500" b="1" dirty="0" smtClean="0">
                          <a:latin typeface="Avenir Book"/>
                        </a:rPr>
                        <a:t>Assign Type: </a:t>
                      </a:r>
                      <a:r>
                        <a:rPr lang="en-US" sz="1500" dirty="0" smtClean="0">
                          <a:latin typeface="Avenir Book"/>
                        </a:rPr>
                        <a:t>If the faculty is an embedded instructor choose embedded. If it is an HCC Faculty and you are requesting HCC Support, choose HCC Faculty.</a:t>
                      </a:r>
                    </a:p>
                    <a:p>
                      <a:pPr marL="285750" indent="-285750">
                        <a:buFont typeface="Arial" panose="020B0604020202020204" pitchFamily="34" charset="0"/>
                        <a:buChar char="•"/>
                      </a:pPr>
                      <a:r>
                        <a:rPr lang="en-US" sz="1500" b="1" dirty="0" smtClean="0">
                          <a:latin typeface="Avenir Book"/>
                        </a:rPr>
                        <a:t>Class Notes: </a:t>
                      </a:r>
                      <a:r>
                        <a:rPr lang="en-US" sz="1500" dirty="0" smtClean="0">
                          <a:latin typeface="Avenir Book"/>
                        </a:rPr>
                        <a:t>This section is for any comments by the requestor.</a:t>
                      </a:r>
                    </a:p>
                    <a:p>
                      <a:pPr marL="285750" indent="-285750">
                        <a:buFont typeface="Arial" panose="020B0604020202020204" pitchFamily="34" charset="0"/>
                        <a:buChar char="•"/>
                      </a:pPr>
                      <a:r>
                        <a:rPr lang="en-US" sz="1500" b="1" dirty="0" smtClean="0">
                          <a:latin typeface="Avenir Book"/>
                        </a:rPr>
                        <a:t>Comments: </a:t>
                      </a:r>
                      <a:r>
                        <a:rPr lang="en-US" sz="1500" dirty="0" smtClean="0">
                          <a:latin typeface="Avenir Book"/>
                        </a:rPr>
                        <a:t>This section is for any comments made by Dr. Scott Godley (HISD Only)</a:t>
                      </a:r>
                    </a:p>
                    <a:p>
                      <a:pPr marL="285750" indent="-285750">
                        <a:buFont typeface="Arial" panose="020B0604020202020204" pitchFamily="34" charset="0"/>
                        <a:buChar char="•"/>
                      </a:pPr>
                      <a:endParaRPr lang="en-US" sz="1800" b="1" u="sng" kern="120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b="1" u="sng" kern="1200" dirty="0" smtClean="0">
                        <a:solidFill>
                          <a:schemeClr val="tx1"/>
                        </a:solidFill>
                        <a:effectLst/>
                        <a:latin typeface="+mn-lt"/>
                        <a:ea typeface="+mn-ea"/>
                        <a:cs typeface="+mn-cs"/>
                      </a:endParaRPr>
                    </a:p>
                    <a:p>
                      <a:pPr marL="0" indent="0">
                        <a:buFont typeface="Arial" panose="020B0604020202020204" pitchFamily="34" charset="0"/>
                        <a:buNone/>
                      </a:pPr>
                      <a:endParaRPr lang="en-US" sz="1800" b="1" u="sng" kern="1200" dirty="0" smtClean="0">
                        <a:solidFill>
                          <a:schemeClr val="tx1"/>
                        </a:solidFill>
                        <a:effectLst/>
                        <a:latin typeface="+mn-lt"/>
                        <a:ea typeface="+mn-ea"/>
                        <a:cs typeface="+mn-cs"/>
                      </a:endParaRPr>
                    </a:p>
                  </a:txBody>
                  <a:tcPr/>
                </a:tc>
                <a:tc hMerge="1">
                  <a:txBody>
                    <a:bodyPr/>
                    <a:lstStyle/>
                    <a:p>
                      <a:endParaRPr lang="en-US" dirty="0"/>
                    </a:p>
                  </a:txBody>
                  <a:tcPr/>
                </a:tc>
                <a:extLst>
                  <a:ext uri="{0D108BD9-81ED-4DB2-BD59-A6C34878D82A}">
                    <a16:rowId xmlns:a16="http://schemas.microsoft.com/office/drawing/2014/main" val="2631292562"/>
                  </a:ext>
                </a:extLst>
              </a:tr>
            </a:tbl>
          </a:graphicData>
        </a:graphic>
      </p:graphicFrame>
    </p:spTree>
    <p:extLst>
      <p:ext uri="{BB962C8B-B14F-4D97-AF65-F5344CB8AC3E}">
        <p14:creationId xmlns:p14="http://schemas.microsoft.com/office/powerpoint/2010/main" val="216435285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394" y="1"/>
            <a:ext cx="9639221" cy="1500553"/>
          </a:xfrm>
        </p:spPr>
        <p:txBody>
          <a:bodyPr/>
          <a:lstStyle/>
          <a:p>
            <a:pPr algn="ctr"/>
            <a:r>
              <a:rPr lang="en-US" b="1" dirty="0">
                <a:solidFill>
                  <a:srgbClr val="55565A"/>
                </a:solidFill>
                <a:latin typeface="Avenir Heavy" charset="0"/>
                <a:ea typeface="Avenir Heavy" charset="0"/>
                <a:cs typeface="Avenir Heavy" charset="0"/>
              </a:rPr>
              <a:t>HCC DC Program Strategic Plan</a:t>
            </a:r>
            <a:endParaRPr lang="en-US" dirty="0">
              <a:solidFill>
                <a:srgbClr val="55565A"/>
              </a:solidFill>
            </a:endParaRPr>
          </a:p>
        </p:txBody>
      </p:sp>
      <p:sp>
        <p:nvSpPr>
          <p:cNvPr id="8" name="TextBox 7">
            <a:extLst>
              <a:ext uri="{FF2B5EF4-FFF2-40B4-BE49-F238E27FC236}">
                <a16:creationId xmlns:a16="http://schemas.microsoft.com/office/drawing/2014/main" id="{A2F4A80A-A0DA-45CC-AE30-818674DECF78}"/>
              </a:ext>
            </a:extLst>
          </p:cNvPr>
          <p:cNvSpPr txBox="1"/>
          <p:nvPr/>
        </p:nvSpPr>
        <p:spPr>
          <a:xfrm>
            <a:off x="1585467" y="1338196"/>
            <a:ext cx="9261231" cy="4644861"/>
          </a:xfrm>
          <a:prstGeom prst="rect">
            <a:avLst/>
          </a:prstGeom>
          <a:solidFill>
            <a:srgbClr val="FFB819"/>
          </a:solidFill>
          <a:scene3d>
            <a:camera prst="orthographicFront"/>
            <a:lightRig rig="threePt" dir="t"/>
          </a:scene3d>
          <a:sp3d>
            <a:bevelT/>
          </a:sp3d>
        </p:spPr>
        <p:txBody>
          <a:bodyPr wrap="square" rtlCol="0" anchor="ctr">
            <a:spAutoFit/>
          </a:bodyPr>
          <a:lstStyle/>
          <a:p>
            <a:pPr algn="l" fontAlgn="base">
              <a:buFont typeface="Arial" panose="020B0604020202020204" pitchFamily="34" charset="0"/>
              <a:buChar char="•"/>
            </a:pPr>
            <a:endParaRPr lang="en-US" sz="2000" b="1" i="0" u="none" strike="noStrike" dirty="0" smtClean="0">
              <a:solidFill>
                <a:srgbClr val="000000"/>
              </a:solidFill>
              <a:effectLst/>
              <a:latin typeface="Avenir Book"/>
            </a:endParaRPr>
          </a:p>
          <a:p>
            <a:pPr algn="l" fontAlgn="base">
              <a:buFont typeface="Arial" panose="020B0604020202020204" pitchFamily="34" charset="0"/>
              <a:buChar char="•"/>
            </a:pPr>
            <a:r>
              <a:rPr lang="en-US" sz="2000" b="1" i="0" u="none" strike="noStrike" dirty="0" smtClean="0">
                <a:solidFill>
                  <a:srgbClr val="000000"/>
                </a:solidFill>
                <a:effectLst/>
                <a:latin typeface="Avenir Book"/>
              </a:rPr>
              <a:t>Access</a:t>
            </a:r>
            <a:r>
              <a:rPr lang="en-US" sz="2000" b="1" i="0" u="none" strike="noStrike" dirty="0">
                <a:solidFill>
                  <a:srgbClr val="000000"/>
                </a:solidFill>
                <a:effectLst/>
                <a:latin typeface="Avenir Book"/>
              </a:rPr>
              <a:t>:</a:t>
            </a:r>
            <a:r>
              <a:rPr lang="en-US" sz="2000" b="0" i="0" u="none" strike="noStrike" dirty="0">
                <a:solidFill>
                  <a:srgbClr val="000000"/>
                </a:solidFill>
                <a:effectLst/>
                <a:latin typeface="Avenir Book"/>
              </a:rPr>
              <a:t> P-16 provides an entry point into higher education by providing access to educational resources thus leading to opportunities to obtain college credit.</a:t>
            </a:r>
            <a:r>
              <a:rPr lang="en-US" sz="2000" b="1" i="0" u="none" strike="noStrike" dirty="0">
                <a:solidFill>
                  <a:srgbClr val="000000"/>
                </a:solidFill>
                <a:effectLst/>
                <a:latin typeface="Avenir Book"/>
              </a:rPr>
              <a:t/>
            </a:r>
            <a:br>
              <a:rPr lang="en-US" sz="2000" b="1" i="0" u="none" strike="noStrike" dirty="0">
                <a:solidFill>
                  <a:srgbClr val="000000"/>
                </a:solidFill>
                <a:effectLst/>
                <a:latin typeface="Avenir Book"/>
              </a:rPr>
            </a:br>
            <a:endParaRPr lang="en-US" sz="2000" b="0" i="0" u="none" strike="noStrike" dirty="0">
              <a:solidFill>
                <a:srgbClr val="000000"/>
              </a:solidFill>
              <a:effectLst/>
              <a:latin typeface="Avenir Book"/>
            </a:endParaRPr>
          </a:p>
          <a:p>
            <a:pPr algn="l" fontAlgn="base">
              <a:buFont typeface="Arial" panose="020B0604020202020204" pitchFamily="34" charset="0"/>
              <a:buChar char="•"/>
            </a:pPr>
            <a:r>
              <a:rPr lang="en-US" sz="2000" b="1" i="0" u="none" strike="noStrike" dirty="0">
                <a:solidFill>
                  <a:srgbClr val="000000"/>
                </a:solidFill>
                <a:effectLst/>
                <a:latin typeface="Avenir Book"/>
              </a:rPr>
              <a:t>Equality:</a:t>
            </a:r>
            <a:r>
              <a:rPr lang="en-US" sz="2000" b="0" i="0" u="none" strike="noStrike" dirty="0">
                <a:solidFill>
                  <a:srgbClr val="000000"/>
                </a:solidFill>
                <a:effectLst/>
                <a:latin typeface="Avenir Book"/>
              </a:rPr>
              <a:t> P-16 is committed to bridging the gap of limitations to include equal opportunities for all students.</a:t>
            </a:r>
          </a:p>
          <a:p>
            <a:pPr algn="l" fontAlgn="base">
              <a:buFont typeface="Arial" panose="020B0604020202020204" pitchFamily="34" charset="0"/>
              <a:buChar char="•"/>
            </a:pPr>
            <a:endParaRPr lang="en-US" sz="2000" b="1" i="0" u="none" strike="noStrike" dirty="0">
              <a:solidFill>
                <a:srgbClr val="000000"/>
              </a:solidFill>
              <a:effectLst/>
              <a:latin typeface="Avenir Book"/>
            </a:endParaRPr>
          </a:p>
          <a:p>
            <a:pPr algn="l" fontAlgn="base">
              <a:buFont typeface="Arial" panose="020B0604020202020204" pitchFamily="34" charset="0"/>
              <a:buChar char="•"/>
            </a:pPr>
            <a:r>
              <a:rPr lang="en-US" sz="2000" b="1" i="0" u="none" strike="noStrike" dirty="0">
                <a:solidFill>
                  <a:srgbClr val="000000"/>
                </a:solidFill>
                <a:effectLst/>
                <a:latin typeface="Avenir Book"/>
              </a:rPr>
              <a:t>Engagement:</a:t>
            </a:r>
            <a:r>
              <a:rPr lang="en-US" sz="2000" b="0" i="0" u="none" strike="noStrike" dirty="0">
                <a:solidFill>
                  <a:srgbClr val="000000"/>
                </a:solidFill>
                <a:effectLst/>
                <a:latin typeface="Avenir Book"/>
              </a:rPr>
              <a:t> P-16 empowers students to take an active role in their education by linking them to resources and student services to engage students in the learning process.</a:t>
            </a:r>
          </a:p>
          <a:p>
            <a:pPr algn="l" fontAlgn="base">
              <a:buFont typeface="Arial" panose="020B0604020202020204" pitchFamily="34" charset="0"/>
              <a:buChar char="•"/>
            </a:pPr>
            <a:endParaRPr lang="en-US" sz="2000" b="1" i="0" u="none" strike="noStrike" dirty="0">
              <a:solidFill>
                <a:srgbClr val="000000"/>
              </a:solidFill>
              <a:effectLst/>
              <a:latin typeface="Avenir Book"/>
            </a:endParaRPr>
          </a:p>
          <a:p>
            <a:pPr algn="l" fontAlgn="base">
              <a:buFont typeface="Arial" panose="020B0604020202020204" pitchFamily="34" charset="0"/>
              <a:buChar char="•"/>
            </a:pPr>
            <a:r>
              <a:rPr lang="en-US" sz="2000" b="1" i="0" u="none" strike="noStrike" dirty="0">
                <a:solidFill>
                  <a:srgbClr val="000000"/>
                </a:solidFill>
                <a:effectLst/>
                <a:latin typeface="Avenir Book"/>
              </a:rPr>
              <a:t>Success:</a:t>
            </a:r>
            <a:r>
              <a:rPr lang="en-US" sz="2000" b="0" i="0" u="none" strike="noStrike" dirty="0">
                <a:solidFill>
                  <a:srgbClr val="000000"/>
                </a:solidFill>
                <a:effectLst/>
                <a:latin typeface="Avenir Book"/>
              </a:rPr>
              <a:t> P-16 values the commitment of fully supporting students as they transition into future career and college endeavors having a lifelong impact.</a:t>
            </a:r>
          </a:p>
          <a:p>
            <a:pPr>
              <a:lnSpc>
                <a:spcPts val="4300"/>
              </a:lnSpc>
            </a:pPr>
            <a:endParaRPr lang="en-US" sz="2000" dirty="0">
              <a:latin typeface="Avenir Book"/>
              <a:ea typeface="Avenir Book" charset="0"/>
              <a:cs typeface="Avenir Book" charset="0"/>
            </a:endParaRPr>
          </a:p>
        </p:txBody>
      </p:sp>
    </p:spTree>
    <p:extLst>
      <p:ext uri="{BB962C8B-B14F-4D97-AF65-F5344CB8AC3E}">
        <p14:creationId xmlns:p14="http://schemas.microsoft.com/office/powerpoint/2010/main" val="385489151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394" y="1"/>
            <a:ext cx="10272268" cy="961291"/>
          </a:xfrm>
        </p:spPr>
        <p:txBody>
          <a:bodyPr/>
          <a:lstStyle/>
          <a:p>
            <a:pPr algn="ctr"/>
            <a:r>
              <a:rPr lang="en-US" b="1" dirty="0" smtClean="0">
                <a:solidFill>
                  <a:srgbClr val="55565A"/>
                </a:solidFill>
                <a:latin typeface="Avenir Heavy" charset="0"/>
                <a:ea typeface="Avenir Heavy" charset="0"/>
                <a:cs typeface="Avenir Heavy" charset="0"/>
              </a:rPr>
              <a:t>SmartSheet</a:t>
            </a:r>
            <a:endParaRPr lang="en-US" dirty="0">
              <a:solidFill>
                <a:srgbClr val="55565A"/>
              </a:solidFill>
            </a:endParaRPr>
          </a:p>
        </p:txBody>
      </p:sp>
      <p:graphicFrame>
        <p:nvGraphicFramePr>
          <p:cNvPr id="7" name="Table 7">
            <a:extLst>
              <a:ext uri="{FF2B5EF4-FFF2-40B4-BE49-F238E27FC236}">
                <a16:creationId xmlns:a16="http://schemas.microsoft.com/office/drawing/2014/main" id="{7FDC2CAB-D960-4EC1-B98B-D7FE01C6B8AE}"/>
              </a:ext>
            </a:extLst>
          </p:cNvPr>
          <p:cNvGraphicFramePr>
            <a:graphicFrameLocks noGrp="1"/>
          </p:cNvGraphicFramePr>
          <p:nvPr>
            <p:extLst>
              <p:ext uri="{D42A27DB-BD31-4B8C-83A1-F6EECF244321}">
                <p14:modId xmlns:p14="http://schemas.microsoft.com/office/powerpoint/2010/main" val="2941559022"/>
              </p:ext>
            </p:extLst>
          </p:nvPr>
        </p:nvGraphicFramePr>
        <p:xfrm>
          <a:off x="1229776" y="787577"/>
          <a:ext cx="9987504" cy="7132320"/>
        </p:xfrm>
        <a:graphic>
          <a:graphicData uri="http://schemas.openxmlformats.org/drawingml/2006/table">
            <a:tbl>
              <a:tblPr firstRow="1" bandRow="1">
                <a:tableStyleId>{616DA210-FB5B-4158-B5E0-FEB733F419BA}</a:tableStyleId>
              </a:tblPr>
              <a:tblGrid>
                <a:gridCol w="2473012">
                  <a:extLst>
                    <a:ext uri="{9D8B030D-6E8A-4147-A177-3AD203B41FA5}">
                      <a16:colId xmlns:a16="http://schemas.microsoft.com/office/drawing/2014/main" val="2034512733"/>
                    </a:ext>
                  </a:extLst>
                </a:gridCol>
                <a:gridCol w="7514492">
                  <a:extLst>
                    <a:ext uri="{9D8B030D-6E8A-4147-A177-3AD203B41FA5}">
                      <a16:colId xmlns:a16="http://schemas.microsoft.com/office/drawing/2014/main" val="2309409825"/>
                    </a:ext>
                  </a:extLst>
                </a:gridCol>
              </a:tblGrid>
              <a:tr h="370840">
                <a:tc>
                  <a:txBody>
                    <a:bodyPr/>
                    <a:lstStyle/>
                    <a:p>
                      <a:r>
                        <a:rPr lang="en-US" dirty="0" smtClean="0"/>
                        <a:t>9:45 a.m. – 9:55 a.m.</a:t>
                      </a:r>
                      <a:endParaRPr lang="en-US" dirty="0"/>
                    </a:p>
                  </a:txBody>
                  <a:tcPr/>
                </a:tc>
                <a:tc>
                  <a:txBody>
                    <a:bodyPr/>
                    <a:lstStyle/>
                    <a:p>
                      <a:r>
                        <a:rPr lang="en-US" dirty="0"/>
                        <a:t>Houston Community College Northeast:  </a:t>
                      </a:r>
                    </a:p>
                    <a:p>
                      <a:r>
                        <a:rPr lang="en-US" dirty="0"/>
                        <a:t>Reginald G. Peters – Director P-16</a:t>
                      </a:r>
                    </a:p>
                  </a:txBody>
                  <a:tcPr/>
                </a:tc>
                <a:extLst>
                  <a:ext uri="{0D108BD9-81ED-4DB2-BD59-A6C34878D82A}">
                    <a16:rowId xmlns:a16="http://schemas.microsoft.com/office/drawing/2014/main" val="347322964"/>
                  </a:ext>
                </a:extLst>
              </a:tr>
              <a:tr h="370840">
                <a:tc gridSpan="2">
                  <a:txBody>
                    <a:bodyPr/>
                    <a:lstStyle/>
                    <a:p>
                      <a:r>
                        <a:rPr lang="en-US" dirty="0" smtClean="0"/>
                        <a:t>All DC Partners must utilize</a:t>
                      </a:r>
                      <a:r>
                        <a:rPr lang="en-US" baseline="0" dirty="0" smtClean="0"/>
                        <a:t> SmartSheet to ensure an efficient and effective way for all parties to track students:  </a:t>
                      </a:r>
                      <a:endParaRPr lang="en-US" dirty="0" smtClean="0"/>
                    </a:p>
                    <a:p>
                      <a:endParaRPr lang="en-US" dirty="0" smtClean="0"/>
                    </a:p>
                    <a:p>
                      <a:pPr marL="285750" indent="-285750">
                        <a:buFont typeface="Arial" panose="020B0604020202020204" pitchFamily="34" charset="0"/>
                        <a:buChar char="•"/>
                      </a:pPr>
                      <a:r>
                        <a:rPr lang="en-US" baseline="0" dirty="0" smtClean="0"/>
                        <a:t>DC Liaisons will need to enter the following information on the students: </a:t>
                      </a:r>
                    </a:p>
                    <a:p>
                      <a:pPr marL="742950" lvl="1" indent="-285750">
                        <a:buFont typeface="Arial" panose="020B0604020202020204" pitchFamily="34" charset="0"/>
                        <a:buChar char="•"/>
                      </a:pPr>
                      <a:r>
                        <a:rPr lang="en-US" sz="1400" baseline="0" dirty="0" smtClean="0"/>
                        <a:t>New/Returning</a:t>
                      </a:r>
                    </a:p>
                    <a:p>
                      <a:pPr marL="742950" lvl="1" indent="-285750">
                        <a:buFont typeface="Arial" panose="020B0604020202020204" pitchFamily="34" charset="0"/>
                        <a:buChar char="•"/>
                      </a:pPr>
                      <a:r>
                        <a:rPr lang="en-US" sz="1400" baseline="0" dirty="0" smtClean="0"/>
                        <a:t>HCC ID</a:t>
                      </a:r>
                    </a:p>
                    <a:p>
                      <a:pPr marL="742950" lvl="1" indent="-285750">
                        <a:buFont typeface="Arial" panose="020B0604020202020204" pitchFamily="34" charset="0"/>
                        <a:buChar char="•"/>
                      </a:pPr>
                      <a:r>
                        <a:rPr lang="en-US" sz="1400" baseline="0" dirty="0" smtClean="0"/>
                        <a:t>Name</a:t>
                      </a:r>
                    </a:p>
                    <a:p>
                      <a:pPr marL="742950" lvl="1" indent="-285750">
                        <a:buFont typeface="Arial" panose="020B0604020202020204" pitchFamily="34" charset="0"/>
                        <a:buChar char="•"/>
                      </a:pPr>
                      <a:r>
                        <a:rPr lang="en-US" sz="1400" baseline="0" dirty="0" smtClean="0"/>
                        <a:t>DOB</a:t>
                      </a:r>
                    </a:p>
                    <a:p>
                      <a:pPr marL="742950" lvl="1" indent="-285750">
                        <a:buFont typeface="Arial" panose="020B0604020202020204" pitchFamily="34" charset="0"/>
                        <a:buChar char="•"/>
                      </a:pPr>
                      <a:r>
                        <a:rPr lang="en-US" sz="1400" baseline="0" dirty="0" smtClean="0"/>
                        <a:t>Term</a:t>
                      </a:r>
                    </a:p>
                    <a:p>
                      <a:pPr marL="457200" lvl="1" indent="0">
                        <a:buFont typeface="Arial" panose="020B0604020202020204" pitchFamily="34" charset="0"/>
                        <a:buNone/>
                      </a:pPr>
                      <a:endParaRPr lang="en-US" sz="1400" baseline="0"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baseline="0" dirty="0" smtClean="0">
                          <a:solidFill>
                            <a:schemeClr val="tx1"/>
                          </a:solidFill>
                          <a:effectLst/>
                          <a:latin typeface="+mn-lt"/>
                          <a:ea typeface="+mn-ea"/>
                          <a:cs typeface="+mn-cs"/>
                        </a:rPr>
                        <a:t>Check your tracking sheet for students that are not participating in dual credit for that semester and remove them.</a:t>
                      </a:r>
                    </a:p>
                    <a:p>
                      <a:pPr marL="285750" indent="-285750">
                        <a:buFont typeface="Arial" panose="020B0604020202020204" pitchFamily="34" charset="0"/>
                        <a:buChar char="•"/>
                      </a:pPr>
                      <a:endParaRPr lang="en-US" baseline="0" dirty="0" smtClean="0"/>
                    </a:p>
                    <a:p>
                      <a:pPr marL="285750" indent="-285750">
                        <a:buFont typeface="Arial" panose="020B0604020202020204" pitchFamily="34" charset="0"/>
                        <a:buChar char="•"/>
                      </a:pPr>
                      <a:r>
                        <a:rPr lang="en-US" baseline="0" dirty="0" smtClean="0"/>
                        <a:t>DC Liaisons will need to upload the documents directly to the student’s file (line).</a:t>
                      </a:r>
                    </a:p>
                    <a:p>
                      <a:pPr marL="742950" lvl="1" indent="-285750">
                        <a:buFont typeface="Arial" panose="020B0604020202020204" pitchFamily="34" charset="0"/>
                        <a:buChar char="•"/>
                      </a:pPr>
                      <a:r>
                        <a:rPr lang="en-US" sz="1400" baseline="0" dirty="0" smtClean="0"/>
                        <a:t>Transcript</a:t>
                      </a:r>
                    </a:p>
                    <a:p>
                      <a:pPr marL="742950" lvl="1" indent="-285750">
                        <a:buFont typeface="Arial" panose="020B0604020202020204" pitchFamily="34" charset="0"/>
                        <a:buChar char="•"/>
                      </a:pPr>
                      <a:r>
                        <a:rPr lang="en-US" sz="1400" baseline="0" dirty="0" smtClean="0"/>
                        <a:t>Test Scores</a:t>
                      </a:r>
                    </a:p>
                    <a:p>
                      <a:pPr marL="742950" lvl="1" indent="-285750">
                        <a:buFont typeface="Arial" panose="020B0604020202020204" pitchFamily="34" charset="0"/>
                        <a:buChar char="•"/>
                      </a:pPr>
                      <a:r>
                        <a:rPr lang="en-US" sz="1400" baseline="0" dirty="0" smtClean="0"/>
                        <a:t>Meningitis Requirements</a:t>
                      </a:r>
                    </a:p>
                    <a:p>
                      <a:pPr marL="742950" lvl="1" indent="-285750">
                        <a:buFont typeface="Arial" panose="020B0604020202020204" pitchFamily="34" charset="0"/>
                        <a:buChar char="•"/>
                      </a:pPr>
                      <a:r>
                        <a:rPr lang="en-US" sz="1400" baseline="0" dirty="0" smtClean="0"/>
                        <a:t>Met Standards Boxes (Green Check = Yes, or Red X = No)</a:t>
                      </a:r>
                    </a:p>
                    <a:p>
                      <a:pPr marL="285750" indent="-285750">
                        <a:buFont typeface="Arial" panose="020B0604020202020204" pitchFamily="34" charset="0"/>
                        <a:buChar char="•"/>
                      </a:pPr>
                      <a:endParaRPr lang="en-US" baseline="0" dirty="0" smtClean="0"/>
                    </a:p>
                    <a:p>
                      <a:pPr marL="285750" indent="-285750">
                        <a:buFont typeface="Arial" panose="020B0604020202020204" pitchFamily="34" charset="0"/>
                        <a:buChar char="•"/>
                      </a:pPr>
                      <a:r>
                        <a:rPr lang="en-US" baseline="0" dirty="0" smtClean="0"/>
                        <a:t>The items below can be uploaded into a Batch upload in </a:t>
                      </a:r>
                      <a:r>
                        <a:rPr lang="en-US" baseline="0" dirty="0" smtClean="0">
                          <a:hlinkClick r:id="rId2"/>
                        </a:rPr>
                        <a:t>SmartSheet Document Submission</a:t>
                      </a:r>
                      <a:r>
                        <a:rPr lang="en-US" baseline="0" dirty="0" smtClean="0"/>
                        <a:t>.</a:t>
                      </a:r>
                    </a:p>
                    <a:p>
                      <a:pPr marL="742950" lvl="1" indent="-285750">
                        <a:buFont typeface="Arial" panose="020B0604020202020204" pitchFamily="34" charset="0"/>
                        <a:buChar char="•"/>
                      </a:pPr>
                      <a:r>
                        <a:rPr lang="en-US" sz="1400" baseline="0" dirty="0" smtClean="0"/>
                        <a:t>Waiver Form</a:t>
                      </a:r>
                    </a:p>
                    <a:p>
                      <a:pPr marL="742950" lvl="1" indent="-285750">
                        <a:buFont typeface="Arial" panose="020B0604020202020204" pitchFamily="34" charset="0"/>
                        <a:buChar char="•"/>
                      </a:pPr>
                      <a:r>
                        <a:rPr lang="en-US" sz="1400" baseline="0" dirty="0" smtClean="0"/>
                        <a:t>Commitment Form</a:t>
                      </a:r>
                    </a:p>
                    <a:p>
                      <a:pPr marL="285750" indent="-285750">
                        <a:buFont typeface="Arial" panose="020B0604020202020204" pitchFamily="34" charset="0"/>
                        <a:buChar char="•"/>
                      </a:pPr>
                      <a:endParaRPr lang="en-US" baseline="0" dirty="0" smtClean="0"/>
                    </a:p>
                    <a:p>
                      <a:pPr marL="285750" indent="-285750">
                        <a:buFont typeface="Arial" panose="020B0604020202020204" pitchFamily="34" charset="0"/>
                        <a:buChar char="•"/>
                      </a:pPr>
                      <a:endParaRPr lang="en-US" baseline="0" dirty="0" smtClean="0"/>
                    </a:p>
                    <a:p>
                      <a:pPr marL="285750" indent="-285750">
                        <a:buFont typeface="Arial" panose="020B0604020202020204" pitchFamily="34" charset="0"/>
                        <a:buChar char="•"/>
                      </a:pPr>
                      <a:endParaRPr lang="en-US" baseline="0" dirty="0" smtClean="0"/>
                    </a:p>
                    <a:p>
                      <a:pPr marL="285750" indent="-285750">
                        <a:buFont typeface="Arial" panose="020B0604020202020204" pitchFamily="34" charset="0"/>
                        <a:buChar char="•"/>
                      </a:pPr>
                      <a:endParaRPr lang="en-US" dirty="0"/>
                    </a:p>
                  </a:txBody>
                  <a:tcPr/>
                </a:tc>
                <a:tc hMerge="1">
                  <a:txBody>
                    <a:bodyPr/>
                    <a:lstStyle/>
                    <a:p>
                      <a:endParaRPr lang="en-US" dirty="0"/>
                    </a:p>
                  </a:txBody>
                  <a:tcPr/>
                </a:tc>
                <a:extLst>
                  <a:ext uri="{0D108BD9-81ED-4DB2-BD59-A6C34878D82A}">
                    <a16:rowId xmlns:a16="http://schemas.microsoft.com/office/drawing/2014/main" val="2631292562"/>
                  </a:ext>
                </a:extLst>
              </a:tr>
            </a:tbl>
          </a:graphicData>
        </a:graphic>
      </p:graphicFrame>
    </p:spTree>
    <p:extLst>
      <p:ext uri="{BB962C8B-B14F-4D97-AF65-F5344CB8AC3E}">
        <p14:creationId xmlns:p14="http://schemas.microsoft.com/office/powerpoint/2010/main" val="361079339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394" y="1"/>
            <a:ext cx="10272268" cy="961291"/>
          </a:xfrm>
        </p:spPr>
        <p:txBody>
          <a:bodyPr>
            <a:normAutofit/>
          </a:bodyPr>
          <a:lstStyle/>
          <a:p>
            <a:pPr algn="ctr"/>
            <a:r>
              <a:rPr lang="en-US" b="1" dirty="0" smtClean="0">
                <a:solidFill>
                  <a:srgbClr val="55565A"/>
                </a:solidFill>
                <a:latin typeface="Avenir Heavy" charset="0"/>
              </a:rPr>
              <a:t>Spring Deadlines</a:t>
            </a:r>
            <a:endParaRPr lang="en-US" dirty="0">
              <a:solidFill>
                <a:srgbClr val="55565A"/>
              </a:solidFill>
            </a:endParaRPr>
          </a:p>
        </p:txBody>
      </p:sp>
      <p:graphicFrame>
        <p:nvGraphicFramePr>
          <p:cNvPr id="7" name="Table 7">
            <a:extLst>
              <a:ext uri="{FF2B5EF4-FFF2-40B4-BE49-F238E27FC236}">
                <a16:creationId xmlns:a16="http://schemas.microsoft.com/office/drawing/2014/main" id="{7FDC2CAB-D960-4EC1-B98B-D7FE01C6B8AE}"/>
              </a:ext>
            </a:extLst>
          </p:cNvPr>
          <p:cNvGraphicFramePr>
            <a:graphicFrameLocks noGrp="1"/>
          </p:cNvGraphicFramePr>
          <p:nvPr>
            <p:extLst>
              <p:ext uri="{D42A27DB-BD31-4B8C-83A1-F6EECF244321}">
                <p14:modId xmlns:p14="http://schemas.microsoft.com/office/powerpoint/2010/main" val="3984843002"/>
              </p:ext>
            </p:extLst>
          </p:nvPr>
        </p:nvGraphicFramePr>
        <p:xfrm>
          <a:off x="1229776" y="926123"/>
          <a:ext cx="9987504" cy="5760720"/>
        </p:xfrm>
        <a:graphic>
          <a:graphicData uri="http://schemas.openxmlformats.org/drawingml/2006/table">
            <a:tbl>
              <a:tblPr firstRow="1" bandRow="1">
                <a:tableStyleId>{616DA210-FB5B-4158-B5E0-FEB733F419BA}</a:tableStyleId>
              </a:tblPr>
              <a:tblGrid>
                <a:gridCol w="2473012">
                  <a:extLst>
                    <a:ext uri="{9D8B030D-6E8A-4147-A177-3AD203B41FA5}">
                      <a16:colId xmlns:a16="http://schemas.microsoft.com/office/drawing/2014/main" val="2034512733"/>
                    </a:ext>
                  </a:extLst>
                </a:gridCol>
                <a:gridCol w="7514492">
                  <a:extLst>
                    <a:ext uri="{9D8B030D-6E8A-4147-A177-3AD203B41FA5}">
                      <a16:colId xmlns:a16="http://schemas.microsoft.com/office/drawing/2014/main" val="2309409825"/>
                    </a:ext>
                  </a:extLst>
                </a:gridCol>
              </a:tblGrid>
              <a:tr h="370840">
                <a:tc>
                  <a:txBody>
                    <a:bodyPr/>
                    <a:lstStyle/>
                    <a:p>
                      <a:r>
                        <a:rPr lang="en-US" dirty="0" smtClean="0"/>
                        <a:t>9:55 </a:t>
                      </a:r>
                      <a:r>
                        <a:rPr lang="en-US" dirty="0"/>
                        <a:t>a.m. – </a:t>
                      </a:r>
                      <a:r>
                        <a:rPr lang="en-US" dirty="0" smtClean="0"/>
                        <a:t>10:00 </a:t>
                      </a:r>
                      <a:r>
                        <a:rPr lang="en-US" dirty="0"/>
                        <a:t>a.m.</a:t>
                      </a:r>
                    </a:p>
                  </a:txBody>
                  <a:tcPr/>
                </a:tc>
                <a:tc>
                  <a:txBody>
                    <a:bodyPr/>
                    <a:lstStyle/>
                    <a:p>
                      <a:r>
                        <a:rPr lang="en-US" dirty="0"/>
                        <a:t>Houston Community College Northeast:  </a:t>
                      </a:r>
                    </a:p>
                    <a:p>
                      <a:r>
                        <a:rPr lang="en-US" dirty="0"/>
                        <a:t>Reginald G. Peters – Director P-16</a:t>
                      </a:r>
                    </a:p>
                  </a:txBody>
                  <a:tcPr/>
                </a:tc>
                <a:extLst>
                  <a:ext uri="{0D108BD9-81ED-4DB2-BD59-A6C34878D82A}">
                    <a16:rowId xmlns:a16="http://schemas.microsoft.com/office/drawing/2014/main" val="347322964"/>
                  </a:ext>
                </a:extLst>
              </a:tr>
              <a:tr h="370840">
                <a:tc gridSpan="2">
                  <a:txBody>
                    <a:bodyPr/>
                    <a:lstStyle/>
                    <a:p>
                      <a:pPr marL="285750" indent="-285750">
                        <a:buFont typeface="Arial" panose="020B0604020202020204" pitchFamily="34" charset="0"/>
                        <a:buChar char="•"/>
                      </a:pPr>
                      <a:endParaRPr lang="en-US" sz="1800" kern="1200" baseline="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kern="1200" baseline="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kern="1200" baseline="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kern="1200" baseline="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kern="1200" baseline="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kern="1200" baseline="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kern="1200" baseline="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kern="1200" baseline="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kern="1200" baseline="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kern="1200" baseline="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kern="1200" baseline="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kern="1200" baseline="0" dirty="0" smtClean="0">
                        <a:solidFill>
                          <a:schemeClr val="tx1"/>
                        </a:solidFill>
                        <a:effectLst/>
                        <a:latin typeface="+mn-lt"/>
                        <a:ea typeface="+mn-ea"/>
                        <a:cs typeface="+mn-cs"/>
                      </a:endParaRPr>
                    </a:p>
                    <a:p>
                      <a:pPr marL="285750" indent="-285750" algn="ctr">
                        <a:buFont typeface="Arial" panose="020B0604020202020204" pitchFamily="34" charset="0"/>
                        <a:buChar char="•"/>
                      </a:pPr>
                      <a:r>
                        <a:rPr lang="en-US" sz="3000" baseline="0" dirty="0" smtClean="0">
                          <a:solidFill>
                            <a:schemeClr val="tx1"/>
                          </a:solidFill>
                        </a:rPr>
                        <a:t>ALL SPRING PAPEWORK DUE FRIDAY, NOVEMBER 4</a:t>
                      </a:r>
                      <a:r>
                        <a:rPr lang="en-US" sz="3000" baseline="30000" dirty="0" smtClean="0">
                          <a:solidFill>
                            <a:schemeClr val="tx1"/>
                          </a:solidFill>
                        </a:rPr>
                        <a:t>th</a:t>
                      </a:r>
                      <a:r>
                        <a:rPr lang="en-US" sz="3000" baseline="0" dirty="0" smtClean="0">
                          <a:solidFill>
                            <a:schemeClr val="tx1"/>
                          </a:solidFill>
                        </a:rPr>
                        <a:t> </a:t>
                      </a:r>
                    </a:p>
                    <a:p>
                      <a:pPr marL="457200" indent="-457200" algn="ctr">
                        <a:buFont typeface="Arial" panose="020B0604020202020204" pitchFamily="34" charset="0"/>
                        <a:buChar char="•"/>
                      </a:pPr>
                      <a:r>
                        <a:rPr lang="en-US" sz="3000" baseline="0" dirty="0" smtClean="0">
                          <a:solidFill>
                            <a:schemeClr val="tx1"/>
                          </a:solidFill>
                        </a:rPr>
                        <a:t>Begin to submit Spring Rosters – December 12</a:t>
                      </a:r>
                      <a:r>
                        <a:rPr lang="en-US" sz="3000" baseline="30000" dirty="0" smtClean="0">
                          <a:solidFill>
                            <a:schemeClr val="tx1"/>
                          </a:solidFill>
                        </a:rPr>
                        <a:t>th</a:t>
                      </a:r>
                      <a:r>
                        <a:rPr lang="en-US" sz="3000" baseline="0" dirty="0" smtClean="0">
                          <a:solidFill>
                            <a:schemeClr val="tx1"/>
                          </a:solidFill>
                        </a:rPr>
                        <a:t> </a:t>
                      </a:r>
                      <a:endParaRPr lang="en-US" baseline="0" dirty="0" smtClean="0"/>
                    </a:p>
                    <a:p>
                      <a:pPr marL="285750" indent="-285750">
                        <a:buFont typeface="Arial" panose="020B0604020202020204" pitchFamily="34" charset="0"/>
                        <a:buChar char="•"/>
                      </a:pPr>
                      <a:endParaRPr lang="en-US" sz="1800" kern="1200" baseline="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kern="1200" baseline="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800" kern="1200" dirty="0" smtClean="0">
                        <a:solidFill>
                          <a:schemeClr val="tx1"/>
                        </a:solidFill>
                        <a:effectLst/>
                        <a:latin typeface="+mn-lt"/>
                        <a:ea typeface="+mn-ea"/>
                        <a:cs typeface="+mn-cs"/>
                      </a:endParaRPr>
                    </a:p>
                  </a:txBody>
                  <a:tcPr/>
                </a:tc>
                <a:tc hMerge="1">
                  <a:txBody>
                    <a:bodyPr/>
                    <a:lstStyle/>
                    <a:p>
                      <a:endParaRPr lang="en-US" dirty="0"/>
                    </a:p>
                  </a:txBody>
                  <a:tcPr/>
                </a:tc>
                <a:extLst>
                  <a:ext uri="{0D108BD9-81ED-4DB2-BD59-A6C34878D82A}">
                    <a16:rowId xmlns:a16="http://schemas.microsoft.com/office/drawing/2014/main" val="2631292562"/>
                  </a:ext>
                </a:extLst>
              </a:tr>
            </a:tbl>
          </a:graphicData>
        </a:graphic>
      </p:graphicFrame>
      <p:pic>
        <p:nvPicPr>
          <p:cNvPr id="3" name="Picture 2"/>
          <p:cNvPicPr>
            <a:picLocks noChangeAspect="1"/>
          </p:cNvPicPr>
          <p:nvPr/>
        </p:nvPicPr>
        <p:blipFill>
          <a:blip r:embed="rId2"/>
          <a:stretch>
            <a:fillRect/>
          </a:stretch>
        </p:blipFill>
        <p:spPr>
          <a:xfrm>
            <a:off x="2029597" y="2010507"/>
            <a:ext cx="8563708" cy="2625370"/>
          </a:xfrm>
          <a:prstGeom prst="rect">
            <a:avLst/>
          </a:prstGeom>
        </p:spPr>
      </p:pic>
    </p:spTree>
    <p:extLst>
      <p:ext uri="{BB962C8B-B14F-4D97-AF65-F5344CB8AC3E}">
        <p14:creationId xmlns:p14="http://schemas.microsoft.com/office/powerpoint/2010/main" val="361665693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D27D1-F877-FD4B-9F8E-48D81C6B8206}"/>
              </a:ext>
            </a:extLst>
          </p:cNvPr>
          <p:cNvSpPr>
            <a:spLocks noGrp="1"/>
          </p:cNvSpPr>
          <p:nvPr>
            <p:ph type="title"/>
          </p:nvPr>
        </p:nvSpPr>
        <p:spPr>
          <a:xfrm>
            <a:off x="838200" y="171161"/>
            <a:ext cx="10515600" cy="1325563"/>
          </a:xfrm>
        </p:spPr>
        <p:txBody>
          <a:bodyPr/>
          <a:lstStyle/>
          <a:p>
            <a:pPr algn="ctr"/>
            <a:r>
              <a:rPr lang="en-US" b="1" dirty="0" smtClean="0">
                <a:latin typeface="Avenir Heavy"/>
              </a:rPr>
              <a:t>DC Liaison Orientation </a:t>
            </a:r>
            <a:endParaRPr lang="en-US" b="1" dirty="0">
              <a:latin typeface="Avenir Heavy"/>
            </a:endParaRPr>
          </a:p>
        </p:txBody>
      </p:sp>
      <p:sp>
        <p:nvSpPr>
          <p:cNvPr id="4" name="Rectangle 3"/>
          <p:cNvSpPr/>
          <p:nvPr/>
        </p:nvSpPr>
        <p:spPr>
          <a:xfrm>
            <a:off x="166253" y="2051173"/>
            <a:ext cx="11887201" cy="3170099"/>
          </a:xfrm>
          <a:prstGeom prst="rect">
            <a:avLst/>
          </a:prstGeom>
        </p:spPr>
        <p:txBody>
          <a:bodyPr wrap="square">
            <a:spAutoFit/>
          </a:bodyPr>
          <a:lstStyle/>
          <a:p>
            <a:pPr marL="342900" indent="-342900">
              <a:buFont typeface="Arial" panose="020B0604020202020204" pitchFamily="34" charset="0"/>
              <a:buChar char="•"/>
            </a:pPr>
            <a:r>
              <a:rPr lang="en-US" sz="2500" dirty="0" smtClean="0">
                <a:solidFill>
                  <a:srgbClr val="FF0000"/>
                </a:solidFill>
              </a:rPr>
              <a:t>October </a:t>
            </a:r>
            <a:r>
              <a:rPr lang="en-US" sz="2500" smtClean="0">
                <a:solidFill>
                  <a:srgbClr val="FF0000"/>
                </a:solidFill>
              </a:rPr>
              <a:t>12</a:t>
            </a:r>
            <a:r>
              <a:rPr lang="en-US" sz="2500" baseline="30000" smtClean="0">
                <a:solidFill>
                  <a:srgbClr val="FF0000"/>
                </a:solidFill>
              </a:rPr>
              <a:t>th</a:t>
            </a:r>
            <a:r>
              <a:rPr lang="en-US" sz="2500" smtClean="0">
                <a:solidFill>
                  <a:srgbClr val="FF0000"/>
                </a:solidFill>
              </a:rPr>
              <a:t> (THIS IS A NEW DATE)</a:t>
            </a:r>
            <a:endParaRPr lang="en-US" sz="2500" dirty="0" smtClean="0">
              <a:solidFill>
                <a:srgbClr val="FF0000"/>
              </a:solidFill>
            </a:endParaRPr>
          </a:p>
          <a:p>
            <a:pPr marL="342900" indent="-342900">
              <a:buFont typeface="Arial" panose="020B0604020202020204" pitchFamily="34" charset="0"/>
              <a:buChar char="•"/>
            </a:pPr>
            <a:r>
              <a:rPr lang="en-US" sz="2500" dirty="0" smtClean="0">
                <a:solidFill>
                  <a:srgbClr val="282828"/>
                </a:solidFill>
              </a:rPr>
              <a:t>HCC Northline </a:t>
            </a:r>
          </a:p>
          <a:p>
            <a:pPr marL="342900" indent="-342900">
              <a:buFont typeface="Arial" panose="020B0604020202020204" pitchFamily="34" charset="0"/>
              <a:buChar char="•"/>
            </a:pPr>
            <a:r>
              <a:rPr lang="en-US" sz="2500" dirty="0" smtClean="0">
                <a:solidFill>
                  <a:srgbClr val="282828"/>
                </a:solidFill>
              </a:rPr>
              <a:t>9:00 a.m. – 11:30 </a:t>
            </a:r>
            <a:r>
              <a:rPr lang="en-US" sz="2500" dirty="0">
                <a:solidFill>
                  <a:srgbClr val="282828"/>
                </a:solidFill>
              </a:rPr>
              <a:t>a</a:t>
            </a:r>
            <a:r>
              <a:rPr lang="en-US" sz="2500" dirty="0" smtClean="0">
                <a:solidFill>
                  <a:srgbClr val="282828"/>
                </a:solidFill>
              </a:rPr>
              <a:t>.m.</a:t>
            </a:r>
          </a:p>
          <a:p>
            <a:pPr marL="342900" indent="-342900">
              <a:buFont typeface="Arial" panose="020B0604020202020204" pitchFamily="34" charset="0"/>
              <a:buChar char="•"/>
            </a:pPr>
            <a:r>
              <a:rPr lang="en-US" sz="2500" dirty="0" smtClean="0">
                <a:solidFill>
                  <a:srgbClr val="282828"/>
                </a:solidFill>
              </a:rPr>
              <a:t>Part I </a:t>
            </a:r>
          </a:p>
          <a:p>
            <a:pPr marL="800100" lvl="1" indent="-342900">
              <a:buFont typeface="Arial" panose="020B0604020202020204" pitchFamily="34" charset="0"/>
              <a:buChar char="•"/>
            </a:pPr>
            <a:r>
              <a:rPr lang="en-US" sz="2500" dirty="0" smtClean="0">
                <a:solidFill>
                  <a:srgbClr val="282828"/>
                </a:solidFill>
              </a:rPr>
              <a:t>Understanding Dual Credit</a:t>
            </a:r>
          </a:p>
          <a:p>
            <a:pPr marL="342900" indent="-342900">
              <a:buFont typeface="Arial" panose="020B0604020202020204" pitchFamily="34" charset="0"/>
              <a:buChar char="•"/>
            </a:pPr>
            <a:r>
              <a:rPr lang="en-US" sz="2500" dirty="0" smtClean="0">
                <a:solidFill>
                  <a:srgbClr val="282828"/>
                </a:solidFill>
              </a:rPr>
              <a:t>Part II</a:t>
            </a:r>
          </a:p>
          <a:p>
            <a:pPr marL="800100" lvl="1" indent="-342900">
              <a:buFont typeface="Arial" panose="020B0604020202020204" pitchFamily="34" charset="0"/>
              <a:buChar char="•"/>
            </a:pPr>
            <a:r>
              <a:rPr lang="en-US" sz="2500" dirty="0" smtClean="0">
                <a:solidFill>
                  <a:srgbClr val="282828"/>
                </a:solidFill>
              </a:rPr>
              <a:t>Utilizing </a:t>
            </a:r>
            <a:r>
              <a:rPr lang="en-US" sz="2500" dirty="0" err="1" smtClean="0">
                <a:solidFill>
                  <a:srgbClr val="282828"/>
                </a:solidFill>
              </a:rPr>
              <a:t>SmartSheet</a:t>
            </a:r>
            <a:r>
              <a:rPr lang="en-US" sz="2500" dirty="0" smtClean="0">
                <a:solidFill>
                  <a:srgbClr val="282828"/>
                </a:solidFill>
              </a:rPr>
              <a:t> for all Your Dual Credit Needs </a:t>
            </a:r>
          </a:p>
          <a:p>
            <a:endParaRPr lang="en-US" sz="2500" dirty="0"/>
          </a:p>
        </p:txBody>
      </p:sp>
    </p:spTree>
    <p:extLst>
      <p:ext uri="{BB962C8B-B14F-4D97-AF65-F5344CB8AC3E}">
        <p14:creationId xmlns:p14="http://schemas.microsoft.com/office/powerpoint/2010/main" val="3582877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Graphic 3" descr="Badge Question Mark with solid fill">
            <a:extLst>
              <a:ext uri="{FF2B5EF4-FFF2-40B4-BE49-F238E27FC236}">
                <a16:creationId xmlns:a16="http://schemas.microsoft.com/office/drawing/2014/main" id="{FE68D943-6940-491F-8077-2D21560758A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916590" y="2636822"/>
            <a:ext cx="1858108" cy="1858108"/>
          </a:xfrm>
          <a:prstGeom prst="rect">
            <a:avLst/>
          </a:prstGeom>
        </p:spPr>
      </p:pic>
      <p:sp>
        <p:nvSpPr>
          <p:cNvPr id="5" name="Content Placeholder 2">
            <a:extLst>
              <a:ext uri="{FF2B5EF4-FFF2-40B4-BE49-F238E27FC236}">
                <a16:creationId xmlns:a16="http://schemas.microsoft.com/office/drawing/2014/main" id="{17BC0E56-A4DE-4F3C-8855-BB84E35CEACC}"/>
              </a:ext>
            </a:extLst>
          </p:cNvPr>
          <p:cNvSpPr txBox="1">
            <a:spLocks/>
          </p:cNvSpPr>
          <p:nvPr/>
        </p:nvSpPr>
        <p:spPr>
          <a:xfrm>
            <a:off x="827448" y="1717965"/>
            <a:ext cx="6452582" cy="444730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smtClean="0">
                <a:latin typeface="Futura Std Book" panose="020B0502020204020303" pitchFamily="34" charset="0"/>
                <a:cs typeface="Arial" panose="020B0604020202020204" pitchFamily="34" charset="0"/>
              </a:rPr>
              <a:t>REGINALD G. PETERS</a:t>
            </a:r>
            <a:endParaRPr lang="en-US" sz="2000" b="1" dirty="0">
              <a:latin typeface="FUTURA MEDIUM" panose="020B0602020204020303" pitchFamily="34" charset="-79"/>
              <a:cs typeface="FUTURA MEDIUM" panose="020B0602020204020303" pitchFamily="34" charset="-79"/>
            </a:endParaRPr>
          </a:p>
          <a:p>
            <a:pPr marL="0" indent="0" algn="ctr">
              <a:buNone/>
            </a:pPr>
            <a:r>
              <a:rPr lang="en-US" sz="1600" b="1" dirty="0" smtClean="0">
                <a:latin typeface="Futura Std Book" panose="020B0502020204020303" pitchFamily="34" charset="0"/>
                <a:cs typeface="Futura Medium" panose="020B0602020204020303" pitchFamily="34" charset="-79"/>
              </a:rPr>
              <a:t>NE College P-16 Director </a:t>
            </a:r>
            <a:endParaRPr lang="en-US" sz="1600" b="1" dirty="0">
              <a:latin typeface="Futura Std Book" panose="020B0502020204020303" pitchFamily="34" charset="0"/>
              <a:cs typeface="Futura Medium" panose="020B0602020204020303" pitchFamily="34" charset="-79"/>
            </a:endParaRPr>
          </a:p>
          <a:p>
            <a:pPr marL="0" indent="0" algn="ctr">
              <a:buNone/>
            </a:pPr>
            <a:r>
              <a:rPr lang="en-US" sz="1600" dirty="0">
                <a:latin typeface="Futura Std Book" panose="020B0502020204020303" pitchFamily="34" charset="0"/>
                <a:cs typeface="Futura Medium" panose="020B0602020204020303" pitchFamily="34" charset="-79"/>
                <a:hlinkClick r:id="rId5"/>
              </a:rPr>
              <a:t>r</a:t>
            </a:r>
            <a:r>
              <a:rPr lang="en-US" sz="1600" dirty="0" smtClean="0">
                <a:latin typeface="Futura Std Book" panose="020B0502020204020303" pitchFamily="34" charset="0"/>
                <a:cs typeface="Futura Medium" panose="020B0602020204020303" pitchFamily="34" charset="-79"/>
                <a:hlinkClick r:id="rId5"/>
              </a:rPr>
              <a:t>eginald.peters@hccs.edu</a:t>
            </a:r>
            <a:endParaRPr lang="en-US" sz="1600" dirty="0" smtClean="0">
              <a:latin typeface="Futura Std Book" panose="020B0502020204020303" pitchFamily="34" charset="0"/>
              <a:cs typeface="Futura Medium" panose="020B0602020204020303" pitchFamily="34" charset="-79"/>
            </a:endParaRPr>
          </a:p>
          <a:p>
            <a:pPr marL="0" indent="0" algn="ctr">
              <a:buNone/>
            </a:pPr>
            <a:endParaRPr lang="en-US" sz="1600" dirty="0" smtClean="0">
              <a:latin typeface="Futura Std Book" panose="020B0502020204020303" pitchFamily="34" charset="0"/>
              <a:cs typeface="Futura Medium" panose="020B0602020204020303" pitchFamily="34" charset="-79"/>
            </a:endParaRPr>
          </a:p>
          <a:p>
            <a:pPr marL="0" indent="0" algn="ctr">
              <a:buNone/>
            </a:pPr>
            <a:r>
              <a:rPr lang="en-US" sz="2000" b="1" dirty="0" smtClean="0">
                <a:latin typeface="Futura Std Book" panose="020B0502020204020303" pitchFamily="34" charset="0"/>
                <a:cs typeface="Arial" panose="020B0604020202020204" pitchFamily="34" charset="0"/>
              </a:rPr>
              <a:t>SANDRA HERRERA</a:t>
            </a:r>
            <a:endParaRPr lang="en-US" sz="2000" b="1" dirty="0">
              <a:latin typeface="FUTURA MEDIUM" panose="020B0602020204020303" pitchFamily="34" charset="-79"/>
              <a:cs typeface="FUTURA MEDIUM" panose="020B0602020204020303" pitchFamily="34" charset="-79"/>
            </a:endParaRPr>
          </a:p>
          <a:p>
            <a:pPr marL="0" indent="0" algn="ctr">
              <a:buNone/>
            </a:pPr>
            <a:r>
              <a:rPr lang="en-US" sz="1600" b="1" dirty="0">
                <a:latin typeface="Futura Std Book" panose="020B0502020204020303" pitchFamily="34" charset="0"/>
                <a:cs typeface="Futura Medium" panose="020B0602020204020303" pitchFamily="34" charset="-79"/>
              </a:rPr>
              <a:t>NE College P-16 </a:t>
            </a:r>
            <a:r>
              <a:rPr lang="en-US" sz="1600" b="1" dirty="0" smtClean="0">
                <a:latin typeface="Futura Std Book" panose="020B0502020204020303" pitchFamily="34" charset="0"/>
                <a:cs typeface="Futura Medium" panose="020B0602020204020303" pitchFamily="34" charset="-79"/>
              </a:rPr>
              <a:t>Success Coach </a:t>
            </a:r>
            <a:endParaRPr lang="en-US" sz="1600" b="1" dirty="0">
              <a:latin typeface="Futura Std Book" panose="020B0502020204020303" pitchFamily="34" charset="0"/>
              <a:cs typeface="Futura Medium" panose="020B0602020204020303" pitchFamily="34" charset="-79"/>
            </a:endParaRPr>
          </a:p>
          <a:p>
            <a:pPr marL="0" indent="0" algn="ctr">
              <a:buNone/>
            </a:pPr>
            <a:r>
              <a:rPr lang="en-US" sz="1400" dirty="0" smtClean="0">
                <a:latin typeface="Futura Std Book" panose="020B0502020204020303" pitchFamily="34" charset="0"/>
                <a:cs typeface="Futura Medium" panose="020B0602020204020303" pitchFamily="34" charset="-79"/>
                <a:hlinkClick r:id="rId6"/>
              </a:rPr>
              <a:t>Sandra.herrera@hccs.edu</a:t>
            </a:r>
            <a:endParaRPr lang="en-US" sz="1400" dirty="0">
              <a:latin typeface="Futura Std Book" panose="020B0502020204020303" pitchFamily="34" charset="0"/>
              <a:cs typeface="Futura Medium" panose="020B0602020204020303" pitchFamily="34" charset="-79"/>
            </a:endParaRPr>
          </a:p>
          <a:p>
            <a:pPr marL="0" indent="0" algn="ctr">
              <a:buNone/>
            </a:pPr>
            <a:r>
              <a:rPr lang="en-US" sz="2000" dirty="0" smtClean="0">
                <a:latin typeface="Futura Std Book" panose="020B0502020204020303" pitchFamily="34" charset="0"/>
              </a:rPr>
              <a:t/>
            </a:r>
            <a:br>
              <a:rPr lang="en-US" sz="2000" dirty="0" smtClean="0">
                <a:latin typeface="Futura Std Book" panose="020B0502020204020303" pitchFamily="34" charset="0"/>
              </a:rPr>
            </a:br>
            <a:r>
              <a:rPr lang="en-US" sz="2000" b="1" dirty="0" smtClean="0">
                <a:latin typeface="Futura Std Book" panose="020B0502020204020303" pitchFamily="34" charset="0"/>
                <a:cs typeface="Arial" panose="020B0604020202020204" pitchFamily="34" charset="0"/>
              </a:rPr>
              <a:t>KATINA RISER</a:t>
            </a:r>
            <a:endParaRPr lang="en-US" sz="2000" b="1" dirty="0">
              <a:latin typeface="FUTURA MEDIUM" panose="020B0602020204020303" pitchFamily="34" charset="-79"/>
              <a:cs typeface="FUTURA MEDIUM" panose="020B0602020204020303" pitchFamily="34" charset="-79"/>
            </a:endParaRPr>
          </a:p>
          <a:p>
            <a:pPr marL="0" indent="0" algn="ctr">
              <a:buNone/>
            </a:pPr>
            <a:r>
              <a:rPr lang="en-US" sz="1600" b="1" dirty="0">
                <a:latin typeface="Futura Std Book" panose="020B0502020204020303" pitchFamily="34" charset="0"/>
                <a:cs typeface="Futura Medium" panose="020B0602020204020303" pitchFamily="34" charset="-79"/>
              </a:rPr>
              <a:t>NE College P-16 </a:t>
            </a:r>
            <a:r>
              <a:rPr lang="en-US" sz="1600" b="1" dirty="0" smtClean="0">
                <a:latin typeface="Futura Std Book" panose="020B0502020204020303" pitchFamily="34" charset="0"/>
                <a:cs typeface="Futura Medium" panose="020B0602020204020303" pitchFamily="34" charset="-79"/>
              </a:rPr>
              <a:t>Administrative Assistant </a:t>
            </a:r>
            <a:endParaRPr lang="en-US" sz="1600" b="1" dirty="0">
              <a:latin typeface="Futura Std Book" panose="020B0502020204020303" pitchFamily="34" charset="0"/>
              <a:cs typeface="Futura Medium" panose="020B0602020204020303" pitchFamily="34" charset="-79"/>
            </a:endParaRPr>
          </a:p>
          <a:p>
            <a:pPr marL="0" indent="0" algn="ctr">
              <a:buNone/>
            </a:pPr>
            <a:r>
              <a:rPr lang="en-US" sz="1400" dirty="0" smtClean="0">
                <a:latin typeface="Futura Std Book" panose="020B0502020204020303" pitchFamily="34" charset="0"/>
                <a:cs typeface="Futura Medium" panose="020B0602020204020303" pitchFamily="34" charset="-79"/>
                <a:hlinkClick r:id="rId7"/>
              </a:rPr>
              <a:t>katina.riser@hccs.edu</a:t>
            </a:r>
            <a:endParaRPr lang="en-US" sz="1400" dirty="0">
              <a:latin typeface="Futura Std Book" panose="020B0502020204020303" pitchFamily="34" charset="0"/>
              <a:cs typeface="Futura Medium" panose="020B0602020204020303" pitchFamily="34" charset="-79"/>
            </a:endParaRPr>
          </a:p>
          <a:p>
            <a:pPr marL="0" indent="0" algn="ctr">
              <a:buNone/>
            </a:pPr>
            <a:endParaRPr lang="en-US" sz="2000" dirty="0">
              <a:effectLst/>
              <a:latin typeface="Futura Std Book" panose="020B0502020204020303" pitchFamily="34" charset="0"/>
            </a:endParaRPr>
          </a:p>
        </p:txBody>
      </p:sp>
      <p:sp>
        <p:nvSpPr>
          <p:cNvPr id="6" name="Title 1"/>
          <p:cNvSpPr txBox="1">
            <a:spLocks/>
          </p:cNvSpPr>
          <p:nvPr/>
        </p:nvSpPr>
        <p:spPr>
          <a:xfrm>
            <a:off x="1460494" y="190964"/>
            <a:ext cx="10948916" cy="151630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8500"/>
              </a:lnSpc>
            </a:pPr>
            <a:r>
              <a:rPr lang="en-US" sz="5000" b="1" dirty="0">
                <a:latin typeface="Gotham Black" charset="0"/>
                <a:ea typeface="Gotham Black" charset="0"/>
                <a:cs typeface="Gotham Black" charset="0"/>
              </a:rPr>
              <a:t>WE </a:t>
            </a:r>
            <a:r>
              <a:rPr lang="en-US" sz="5000" b="1" dirty="0" smtClean="0">
                <a:latin typeface="Gotham Black" charset="0"/>
                <a:ea typeface="Gotham Black" charset="0"/>
                <a:cs typeface="Gotham Black" charset="0"/>
              </a:rPr>
              <a:t>ARE HERE TO </a:t>
            </a:r>
            <a:r>
              <a:rPr lang="en-US" sz="5000" b="1" dirty="0">
                <a:latin typeface="Gotham Black" charset="0"/>
                <a:ea typeface="Gotham Black" charset="0"/>
                <a:cs typeface="Gotham Black" charset="0"/>
              </a:rPr>
              <a:t>HELP YOU!</a:t>
            </a:r>
          </a:p>
        </p:txBody>
      </p:sp>
    </p:spTree>
    <p:extLst>
      <p:ext uri="{BB962C8B-B14F-4D97-AF65-F5344CB8AC3E}">
        <p14:creationId xmlns:p14="http://schemas.microsoft.com/office/powerpoint/2010/main" val="7153004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D27D1-F877-FD4B-9F8E-48D81C6B8206}"/>
              </a:ext>
            </a:extLst>
          </p:cNvPr>
          <p:cNvSpPr>
            <a:spLocks noGrp="1"/>
          </p:cNvSpPr>
          <p:nvPr>
            <p:ph type="title"/>
          </p:nvPr>
        </p:nvSpPr>
        <p:spPr>
          <a:xfrm>
            <a:off x="838200" y="171161"/>
            <a:ext cx="10515600" cy="1325563"/>
          </a:xfrm>
        </p:spPr>
        <p:txBody>
          <a:bodyPr/>
          <a:lstStyle/>
          <a:p>
            <a:pPr algn="ctr"/>
            <a:r>
              <a:rPr lang="en-US" b="1" dirty="0" smtClean="0">
                <a:latin typeface="Avenir Heavy"/>
              </a:rPr>
              <a:t>HCC North Forest Tour</a:t>
            </a:r>
            <a:endParaRPr lang="en-US" b="1" dirty="0">
              <a:latin typeface="Avenir Heavy"/>
            </a:endParaRPr>
          </a:p>
        </p:txBody>
      </p:sp>
      <p:pic>
        <p:nvPicPr>
          <p:cNvPr id="3" name="Content Placeholder 2"/>
          <p:cNvPicPr>
            <a:picLocks noGrp="1" noChangeAspect="1"/>
          </p:cNvPicPr>
          <p:nvPr>
            <p:ph idx="1"/>
          </p:nvPr>
        </p:nvPicPr>
        <p:blipFill>
          <a:blip r:embed="rId2"/>
          <a:stretch>
            <a:fillRect/>
          </a:stretch>
        </p:blipFill>
        <p:spPr>
          <a:xfrm>
            <a:off x="4931785" y="1226056"/>
            <a:ext cx="5999452" cy="4929782"/>
          </a:xfrm>
          <a:prstGeom prst="rect">
            <a:avLst/>
          </a:prstGeom>
        </p:spPr>
      </p:pic>
      <p:sp>
        <p:nvSpPr>
          <p:cNvPr id="4" name="Rectangle 3"/>
          <p:cNvSpPr/>
          <p:nvPr/>
        </p:nvSpPr>
        <p:spPr>
          <a:xfrm>
            <a:off x="166254" y="2051173"/>
            <a:ext cx="4447310" cy="3170099"/>
          </a:xfrm>
          <a:prstGeom prst="rect">
            <a:avLst/>
          </a:prstGeom>
        </p:spPr>
        <p:txBody>
          <a:bodyPr wrap="square">
            <a:spAutoFit/>
          </a:bodyPr>
          <a:lstStyle/>
          <a:p>
            <a:r>
              <a:rPr lang="en-US" sz="2500" dirty="0">
                <a:solidFill>
                  <a:srgbClr val="282828"/>
                </a:solidFill>
              </a:rPr>
              <a:t>Join us for a </a:t>
            </a:r>
            <a:r>
              <a:rPr lang="en-US" sz="2500" dirty="0" smtClean="0">
                <a:solidFill>
                  <a:srgbClr val="282828"/>
                </a:solidFill>
              </a:rPr>
              <a:t>30-minute </a:t>
            </a:r>
            <a:r>
              <a:rPr lang="en-US" sz="2500" dirty="0">
                <a:solidFill>
                  <a:srgbClr val="282828"/>
                </a:solidFill>
              </a:rPr>
              <a:t>walking tour of our </a:t>
            </a:r>
            <a:r>
              <a:rPr lang="en-US" sz="2500" dirty="0" smtClean="0">
                <a:solidFill>
                  <a:srgbClr val="282828"/>
                </a:solidFill>
              </a:rPr>
              <a:t>North Forest Campus, </a:t>
            </a:r>
            <a:r>
              <a:rPr lang="en-US" sz="2500" dirty="0">
                <a:solidFill>
                  <a:srgbClr val="282828"/>
                </a:solidFill>
              </a:rPr>
              <a:t>led by </a:t>
            </a:r>
            <a:r>
              <a:rPr lang="en-US" sz="2500" dirty="0" smtClean="0">
                <a:solidFill>
                  <a:srgbClr val="282828"/>
                </a:solidFill>
              </a:rPr>
              <a:t>Mr. Michael Frazier, Please </a:t>
            </a:r>
            <a:r>
              <a:rPr lang="en-US" sz="2500" dirty="0">
                <a:solidFill>
                  <a:srgbClr val="282828"/>
                </a:solidFill>
              </a:rPr>
              <a:t>note that </a:t>
            </a:r>
            <a:r>
              <a:rPr lang="en-US" sz="2500" dirty="0" smtClean="0">
                <a:solidFill>
                  <a:srgbClr val="282828"/>
                </a:solidFill>
              </a:rPr>
              <a:t>some of this tour will consist of walking outside to visit the remodeled Student Services Building and  Automotive Center. </a:t>
            </a:r>
            <a:endParaRPr lang="en-US" sz="2500" dirty="0"/>
          </a:p>
        </p:txBody>
      </p:sp>
    </p:spTree>
    <p:extLst>
      <p:ext uri="{BB962C8B-B14F-4D97-AF65-F5344CB8AC3E}">
        <p14:creationId xmlns:p14="http://schemas.microsoft.com/office/powerpoint/2010/main" val="206868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394" y="1"/>
            <a:ext cx="9639221" cy="1500553"/>
          </a:xfrm>
        </p:spPr>
        <p:txBody>
          <a:bodyPr/>
          <a:lstStyle/>
          <a:p>
            <a:pPr algn="ctr"/>
            <a:r>
              <a:rPr lang="en-US" b="1" dirty="0">
                <a:solidFill>
                  <a:srgbClr val="55565A"/>
                </a:solidFill>
                <a:latin typeface="Avenir Heavy" charset="0"/>
                <a:ea typeface="Avenir Heavy" charset="0"/>
                <a:cs typeface="Avenir Heavy" charset="0"/>
              </a:rPr>
              <a:t>HCC DC Program Strategic </a:t>
            </a:r>
            <a:r>
              <a:rPr lang="en-US" b="1" dirty="0" smtClean="0">
                <a:solidFill>
                  <a:srgbClr val="55565A"/>
                </a:solidFill>
                <a:latin typeface="Avenir Heavy" charset="0"/>
                <a:ea typeface="Avenir Heavy" charset="0"/>
                <a:cs typeface="Avenir Heavy" charset="0"/>
              </a:rPr>
              <a:t>Goals</a:t>
            </a:r>
            <a:endParaRPr lang="en-US" dirty="0">
              <a:solidFill>
                <a:srgbClr val="55565A"/>
              </a:solidFill>
            </a:endParaRPr>
          </a:p>
        </p:txBody>
      </p:sp>
      <p:sp>
        <p:nvSpPr>
          <p:cNvPr id="4" name="TextBox 3">
            <a:extLst>
              <a:ext uri="{FF2B5EF4-FFF2-40B4-BE49-F238E27FC236}">
                <a16:creationId xmlns:a16="http://schemas.microsoft.com/office/drawing/2014/main" id="{A2F4A80A-A0DA-45CC-AE30-818674DECF78}"/>
              </a:ext>
            </a:extLst>
          </p:cNvPr>
          <p:cNvSpPr txBox="1"/>
          <p:nvPr/>
        </p:nvSpPr>
        <p:spPr>
          <a:xfrm>
            <a:off x="1012446" y="1500554"/>
            <a:ext cx="9789115" cy="4503797"/>
          </a:xfrm>
          <a:prstGeom prst="rect">
            <a:avLst/>
          </a:prstGeom>
          <a:solidFill>
            <a:srgbClr val="FFB819"/>
          </a:solidFill>
          <a:scene3d>
            <a:camera prst="orthographicFront"/>
            <a:lightRig rig="threePt" dir="t"/>
          </a:scene3d>
          <a:sp3d>
            <a:bevelT/>
          </a:sp3d>
        </p:spPr>
        <p:txBody>
          <a:bodyPr wrap="square" rtlCol="0" anchor="ctr">
            <a:spAutoFit/>
          </a:bodyPr>
          <a:lstStyle/>
          <a:p>
            <a:pPr marL="514350" indent="-514350">
              <a:lnSpc>
                <a:spcPts val="4300"/>
              </a:lnSpc>
              <a:buAutoNum type="arabicPeriod"/>
            </a:pPr>
            <a:r>
              <a:rPr lang="en-US" sz="2000" dirty="0">
                <a:latin typeface="Avenir Book"/>
              </a:rPr>
              <a:t>Provide college access to high school students by providing them with a seamless pathway to post-secondary education; </a:t>
            </a:r>
          </a:p>
          <a:p>
            <a:pPr marL="514350" indent="-514350">
              <a:lnSpc>
                <a:spcPts val="4300"/>
              </a:lnSpc>
              <a:buAutoNum type="arabicPeriod"/>
            </a:pPr>
            <a:r>
              <a:rPr lang="en-US" sz="2000" dirty="0">
                <a:latin typeface="Avenir Book"/>
              </a:rPr>
              <a:t>Provide courses that allow high school students to begin their post-secondary education and prepare students for high-skill employment in high-demand workforce occupations through advanced, rigorous coursework; </a:t>
            </a:r>
          </a:p>
          <a:p>
            <a:pPr marL="514350" indent="-514350">
              <a:lnSpc>
                <a:spcPts val="4300"/>
              </a:lnSpc>
              <a:buAutoNum type="arabicPeriod"/>
            </a:pPr>
            <a:r>
              <a:rPr lang="en-US" sz="2000" dirty="0">
                <a:latin typeface="Avenir Book"/>
              </a:rPr>
              <a:t>Prepare students to reach college readiness standards; and </a:t>
            </a:r>
          </a:p>
          <a:p>
            <a:pPr marL="514350" indent="-514350">
              <a:lnSpc>
                <a:spcPts val="4300"/>
              </a:lnSpc>
              <a:buAutoNum type="arabicPeriod"/>
            </a:pPr>
            <a:r>
              <a:rPr lang="en-US" sz="2000" dirty="0">
                <a:latin typeface="Avenir Book"/>
              </a:rPr>
              <a:t>Become the preferred institution of higher education partner for secondary education.</a:t>
            </a:r>
            <a:endParaRPr lang="en-US" sz="2000" dirty="0">
              <a:latin typeface="Avenir Book"/>
              <a:ea typeface="Avenir Book" charset="0"/>
              <a:cs typeface="Avenir Book" charset="0"/>
            </a:endParaRPr>
          </a:p>
        </p:txBody>
      </p:sp>
    </p:spTree>
    <p:extLst>
      <p:ext uri="{BB962C8B-B14F-4D97-AF65-F5344CB8AC3E}">
        <p14:creationId xmlns:p14="http://schemas.microsoft.com/office/powerpoint/2010/main" val="251679583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14399"/>
          </a:xfrm>
        </p:spPr>
        <p:txBody>
          <a:bodyPr/>
          <a:lstStyle/>
          <a:p>
            <a:pPr algn="ctr"/>
            <a:r>
              <a:rPr lang="en-US" b="1" dirty="0">
                <a:solidFill>
                  <a:srgbClr val="55565A"/>
                </a:solidFill>
                <a:latin typeface="Avenir Heavy" charset="0"/>
                <a:ea typeface="Avenir Heavy" charset="0"/>
                <a:cs typeface="Avenir Heavy" charset="0"/>
              </a:rPr>
              <a:t>AGENDA TOPICS</a:t>
            </a:r>
            <a:endParaRPr lang="en-US" dirty="0">
              <a:solidFill>
                <a:srgbClr val="55565A"/>
              </a:solidFill>
            </a:endParaRPr>
          </a:p>
        </p:txBody>
      </p:sp>
      <p:sp>
        <p:nvSpPr>
          <p:cNvPr id="3" name="Content Placeholder 2"/>
          <p:cNvSpPr>
            <a:spLocks noGrp="1"/>
          </p:cNvSpPr>
          <p:nvPr>
            <p:ph idx="1"/>
          </p:nvPr>
        </p:nvSpPr>
        <p:spPr>
          <a:xfrm>
            <a:off x="461954" y="4032738"/>
            <a:ext cx="6003324" cy="2004954"/>
          </a:xfrm>
        </p:spPr>
        <p:txBody>
          <a:bodyPr anchor="ctr">
            <a:noAutofit/>
          </a:bodyPr>
          <a:lstStyle/>
          <a:p>
            <a:pPr>
              <a:lnSpc>
                <a:spcPct val="100000"/>
              </a:lnSpc>
              <a:spcBef>
                <a:spcPts val="0"/>
              </a:spcBef>
            </a:pPr>
            <a:r>
              <a:rPr lang="en-US" sz="2400" dirty="0" smtClean="0">
                <a:latin typeface="Avenir Book" charset="0"/>
                <a:ea typeface="Avenir Book" charset="0"/>
                <a:cs typeface="Avenir Book" charset="0"/>
              </a:rPr>
              <a:t>Introductions </a:t>
            </a:r>
            <a:endParaRPr lang="en-US" sz="2400" dirty="0">
              <a:latin typeface="Avenir Book" charset="0"/>
              <a:ea typeface="Avenir Book" charset="0"/>
              <a:cs typeface="Avenir Book" charset="0"/>
            </a:endParaRPr>
          </a:p>
          <a:p>
            <a:pPr>
              <a:lnSpc>
                <a:spcPct val="100000"/>
              </a:lnSpc>
              <a:spcBef>
                <a:spcPts val="0"/>
              </a:spcBef>
            </a:pPr>
            <a:r>
              <a:rPr lang="en-US" sz="2400" dirty="0" smtClean="0">
                <a:latin typeface="Avenir Book" charset="0"/>
                <a:ea typeface="Avenir Book" charset="0"/>
                <a:cs typeface="Avenir Book" charset="0"/>
              </a:rPr>
              <a:t>Fall Dual Credit Data</a:t>
            </a:r>
            <a:endParaRPr lang="en-US" sz="2400" dirty="0">
              <a:latin typeface="Avenir Book" charset="0"/>
              <a:ea typeface="Avenir Book" charset="0"/>
              <a:cs typeface="Avenir Book" charset="0"/>
            </a:endParaRPr>
          </a:p>
          <a:p>
            <a:pPr>
              <a:lnSpc>
                <a:spcPct val="100000"/>
              </a:lnSpc>
              <a:spcBef>
                <a:spcPts val="0"/>
              </a:spcBef>
            </a:pPr>
            <a:r>
              <a:rPr lang="en-US" sz="2400" dirty="0" smtClean="0">
                <a:latin typeface="Avenir Book" charset="0"/>
                <a:ea typeface="Avenir Book" charset="0"/>
                <a:cs typeface="Avenir Book" charset="0"/>
              </a:rPr>
              <a:t>Puente Program</a:t>
            </a:r>
            <a:endParaRPr lang="en-US" sz="2400" dirty="0">
              <a:latin typeface="Avenir Book" charset="0"/>
              <a:ea typeface="Avenir Book" charset="0"/>
              <a:cs typeface="Avenir Book" charset="0"/>
            </a:endParaRPr>
          </a:p>
          <a:p>
            <a:pPr>
              <a:lnSpc>
                <a:spcPct val="100000"/>
              </a:lnSpc>
              <a:spcBef>
                <a:spcPts val="0"/>
              </a:spcBef>
            </a:pPr>
            <a:r>
              <a:rPr lang="en-US" sz="2400" dirty="0" smtClean="0">
                <a:latin typeface="Avenir Book" charset="0"/>
                <a:ea typeface="Avenir Book" charset="0"/>
                <a:cs typeface="Avenir Book" charset="0"/>
              </a:rPr>
              <a:t>College Services</a:t>
            </a:r>
            <a:endParaRPr lang="en-US" sz="2400" dirty="0">
              <a:latin typeface="Avenir Book" charset="0"/>
              <a:ea typeface="Avenir Book" charset="0"/>
              <a:cs typeface="Avenir Book"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2000" dirty="0"/>
          </a:p>
        </p:txBody>
      </p:sp>
      <p:pic>
        <p:nvPicPr>
          <p:cNvPr id="4" name="Picture 3">
            <a:extLst>
              <a:ext uri="{FF2B5EF4-FFF2-40B4-BE49-F238E27FC236}">
                <a16:creationId xmlns:a16="http://schemas.microsoft.com/office/drawing/2014/main" id="{09C40FED-9406-44EE-8FA8-4234B94B455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4825"/>
          <a:stretch/>
        </p:blipFill>
        <p:spPr>
          <a:xfrm>
            <a:off x="0" y="693114"/>
            <a:ext cx="12192000" cy="2366918"/>
          </a:xfrm>
          <a:prstGeom prst="rect">
            <a:avLst/>
          </a:prstGeom>
        </p:spPr>
      </p:pic>
      <p:sp>
        <p:nvSpPr>
          <p:cNvPr id="5" name="Content Placeholder 2">
            <a:extLst>
              <a:ext uri="{FF2B5EF4-FFF2-40B4-BE49-F238E27FC236}">
                <a16:creationId xmlns:a16="http://schemas.microsoft.com/office/drawing/2014/main" id="{56FE1C48-29CD-46E3-AD5B-E462505CDF6D}"/>
              </a:ext>
            </a:extLst>
          </p:cNvPr>
          <p:cNvSpPr txBox="1">
            <a:spLocks/>
          </p:cNvSpPr>
          <p:nvPr/>
        </p:nvSpPr>
        <p:spPr>
          <a:xfrm>
            <a:off x="6188676" y="4032738"/>
            <a:ext cx="6003324" cy="193137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400" dirty="0" smtClean="0">
                <a:latin typeface="Avenir Book" charset="0"/>
                <a:ea typeface="Avenir Book" charset="0"/>
                <a:cs typeface="Avenir Book" charset="0"/>
              </a:rPr>
              <a:t>Faculty Qualifications</a:t>
            </a:r>
          </a:p>
          <a:p>
            <a:pPr>
              <a:lnSpc>
                <a:spcPct val="100000"/>
              </a:lnSpc>
              <a:spcBef>
                <a:spcPts val="0"/>
              </a:spcBef>
            </a:pPr>
            <a:r>
              <a:rPr lang="en-US" sz="2400" dirty="0" smtClean="0">
                <a:latin typeface="Avenir Book" charset="0"/>
                <a:ea typeface="Avenir Book" charset="0"/>
                <a:cs typeface="Avenir Book" charset="0"/>
              </a:rPr>
              <a:t>Spring Enrollment </a:t>
            </a:r>
            <a:endParaRPr lang="en-US" sz="2400" dirty="0">
              <a:latin typeface="Avenir Book" charset="0"/>
              <a:ea typeface="Avenir Book" charset="0"/>
              <a:cs typeface="Avenir Book" charset="0"/>
            </a:endParaRPr>
          </a:p>
          <a:p>
            <a:pPr>
              <a:lnSpc>
                <a:spcPct val="100000"/>
              </a:lnSpc>
              <a:spcBef>
                <a:spcPts val="0"/>
              </a:spcBef>
            </a:pPr>
            <a:r>
              <a:rPr lang="en-US" sz="2400" dirty="0" smtClean="0">
                <a:latin typeface="Avenir Book" charset="0"/>
                <a:ea typeface="Avenir Book" charset="0"/>
                <a:cs typeface="Avenir Book" charset="0"/>
              </a:rPr>
              <a:t>Open Discussions </a:t>
            </a:r>
            <a:endParaRPr lang="en-US" sz="2400" dirty="0">
              <a:latin typeface="Avenir Book" charset="0"/>
              <a:ea typeface="Avenir Book" charset="0"/>
              <a:cs typeface="Avenir Book" charset="0"/>
            </a:endParaRPr>
          </a:p>
          <a:p>
            <a:pPr>
              <a:lnSpc>
                <a:spcPct val="100000"/>
              </a:lnSpc>
              <a:spcBef>
                <a:spcPts val="0"/>
              </a:spcBef>
            </a:pPr>
            <a:r>
              <a:rPr lang="en-US" sz="2400" dirty="0" smtClean="0">
                <a:latin typeface="Avenir Book" charset="0"/>
                <a:ea typeface="Avenir Book" charset="0"/>
                <a:cs typeface="Avenir Book" charset="0"/>
              </a:rPr>
              <a:t>Question and Answers </a:t>
            </a:r>
            <a:endParaRPr lang="en-US" sz="2400" dirty="0">
              <a:latin typeface="Avenir Book" charset="0"/>
              <a:ea typeface="Avenir Book" charset="0"/>
              <a:cs typeface="Avenir Book" charset="0"/>
            </a:endParaRPr>
          </a:p>
          <a:p>
            <a:pPr>
              <a:lnSpc>
                <a:spcPct val="100000"/>
              </a:lnSpc>
              <a:spcBef>
                <a:spcPts val="0"/>
              </a:spcBef>
            </a:pPr>
            <a:r>
              <a:rPr lang="en-US" sz="2400" dirty="0" smtClean="0">
                <a:latin typeface="Avenir Book" charset="0"/>
                <a:ea typeface="Avenir Book" charset="0"/>
                <a:cs typeface="Avenir Book" charset="0"/>
              </a:rPr>
              <a:t>North Forest Tour </a:t>
            </a:r>
            <a:endParaRPr lang="en-US" sz="2400" dirty="0">
              <a:latin typeface="Avenir Book" charset="0"/>
              <a:ea typeface="Avenir Book" charset="0"/>
              <a:cs typeface="Avenir Book" charset="0"/>
            </a:endParaRPr>
          </a:p>
          <a:p>
            <a:pPr marL="0" indent="0">
              <a:lnSpc>
                <a:spcPct val="100000"/>
              </a:lnSpc>
              <a:spcBef>
                <a:spcPts val="0"/>
              </a:spcBef>
              <a:buFontTx/>
              <a:buNone/>
              <a:defRPr/>
            </a:pPr>
            <a:endParaRPr lang="en-US" sz="2000" dirty="0"/>
          </a:p>
        </p:txBody>
      </p:sp>
    </p:spTree>
    <p:extLst>
      <p:ext uri="{BB962C8B-B14F-4D97-AF65-F5344CB8AC3E}">
        <p14:creationId xmlns:p14="http://schemas.microsoft.com/office/powerpoint/2010/main" val="18216140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394" y="1"/>
            <a:ext cx="10272268" cy="961291"/>
          </a:xfrm>
        </p:spPr>
        <p:txBody>
          <a:bodyPr/>
          <a:lstStyle/>
          <a:p>
            <a:pPr algn="ctr"/>
            <a:r>
              <a:rPr lang="en-US" b="1" dirty="0">
                <a:solidFill>
                  <a:srgbClr val="55565A"/>
                </a:solidFill>
                <a:latin typeface="Avenir Heavy" charset="0"/>
                <a:ea typeface="Avenir Heavy" charset="0"/>
                <a:cs typeface="Avenir Heavy" charset="0"/>
              </a:rPr>
              <a:t>WELCOME </a:t>
            </a:r>
            <a:endParaRPr lang="en-US" dirty="0">
              <a:solidFill>
                <a:srgbClr val="55565A"/>
              </a:solidFill>
            </a:endParaRPr>
          </a:p>
        </p:txBody>
      </p:sp>
      <p:graphicFrame>
        <p:nvGraphicFramePr>
          <p:cNvPr id="7" name="Table 7">
            <a:extLst>
              <a:ext uri="{FF2B5EF4-FFF2-40B4-BE49-F238E27FC236}">
                <a16:creationId xmlns:a16="http://schemas.microsoft.com/office/drawing/2014/main" id="{7FDC2CAB-D960-4EC1-B98B-D7FE01C6B8AE}"/>
              </a:ext>
            </a:extLst>
          </p:cNvPr>
          <p:cNvGraphicFramePr>
            <a:graphicFrameLocks noGrp="1"/>
          </p:cNvGraphicFramePr>
          <p:nvPr>
            <p:extLst>
              <p:ext uri="{D42A27DB-BD31-4B8C-83A1-F6EECF244321}">
                <p14:modId xmlns:p14="http://schemas.microsoft.com/office/powerpoint/2010/main" val="70734741"/>
              </p:ext>
            </p:extLst>
          </p:nvPr>
        </p:nvGraphicFramePr>
        <p:xfrm>
          <a:off x="1229776" y="926123"/>
          <a:ext cx="9987504" cy="5394960"/>
        </p:xfrm>
        <a:graphic>
          <a:graphicData uri="http://schemas.openxmlformats.org/drawingml/2006/table">
            <a:tbl>
              <a:tblPr firstRow="1" bandRow="1">
                <a:tableStyleId>{616DA210-FB5B-4158-B5E0-FEB733F419BA}</a:tableStyleId>
              </a:tblPr>
              <a:tblGrid>
                <a:gridCol w="2473012">
                  <a:extLst>
                    <a:ext uri="{9D8B030D-6E8A-4147-A177-3AD203B41FA5}">
                      <a16:colId xmlns:a16="http://schemas.microsoft.com/office/drawing/2014/main" val="2034512733"/>
                    </a:ext>
                  </a:extLst>
                </a:gridCol>
                <a:gridCol w="7514492">
                  <a:extLst>
                    <a:ext uri="{9D8B030D-6E8A-4147-A177-3AD203B41FA5}">
                      <a16:colId xmlns:a16="http://schemas.microsoft.com/office/drawing/2014/main" val="2309409825"/>
                    </a:ext>
                  </a:extLst>
                </a:gridCol>
              </a:tblGrid>
              <a:tr h="370840">
                <a:tc>
                  <a:txBody>
                    <a:bodyPr/>
                    <a:lstStyle/>
                    <a:p>
                      <a:r>
                        <a:rPr lang="en-US" dirty="0"/>
                        <a:t>9:00 a.m. – </a:t>
                      </a:r>
                      <a:r>
                        <a:rPr lang="en-US" dirty="0" smtClean="0"/>
                        <a:t>9:10 </a:t>
                      </a:r>
                      <a:r>
                        <a:rPr lang="en-US" dirty="0"/>
                        <a:t>a.m.</a:t>
                      </a:r>
                    </a:p>
                  </a:txBody>
                  <a:tcPr/>
                </a:tc>
                <a:tc>
                  <a:txBody>
                    <a:bodyPr/>
                    <a:lstStyle/>
                    <a:p>
                      <a:r>
                        <a:rPr lang="en-US" dirty="0"/>
                        <a:t>Houston Community College Northeast:  </a:t>
                      </a:r>
                    </a:p>
                    <a:p>
                      <a:r>
                        <a:rPr lang="en-US" dirty="0"/>
                        <a:t>Reginald G. Peters – </a:t>
                      </a:r>
                      <a:r>
                        <a:rPr lang="en-US" dirty="0" smtClean="0"/>
                        <a:t>Director, College </a:t>
                      </a:r>
                      <a:r>
                        <a:rPr lang="en-US" dirty="0"/>
                        <a:t>P-16</a:t>
                      </a:r>
                    </a:p>
                  </a:txBody>
                  <a:tcPr/>
                </a:tc>
                <a:extLst>
                  <a:ext uri="{0D108BD9-81ED-4DB2-BD59-A6C34878D82A}">
                    <a16:rowId xmlns:a16="http://schemas.microsoft.com/office/drawing/2014/main" val="347322964"/>
                  </a:ext>
                </a:extLst>
              </a:tr>
              <a:tr h="370840">
                <a:tc gridSpan="2">
                  <a:txBody>
                    <a:bodyPr/>
                    <a:lstStyle/>
                    <a:p>
                      <a:pPr marL="285750" indent="-285750">
                        <a:buFont typeface="Arial" panose="020B0604020202020204" pitchFamily="34" charset="0"/>
                        <a:buChar char="•"/>
                      </a:pPr>
                      <a:r>
                        <a:rPr lang="en-US" dirty="0" smtClean="0"/>
                        <a:t>Welcome</a:t>
                      </a:r>
                    </a:p>
                    <a:p>
                      <a:pPr marL="285750" indent="-285750">
                        <a:buFont typeface="Arial" panose="020B0604020202020204" pitchFamily="34" charset="0"/>
                        <a:buChar char="•"/>
                      </a:pPr>
                      <a:r>
                        <a:rPr lang="en-US" dirty="0" smtClean="0"/>
                        <a:t>Introductions</a:t>
                      </a:r>
                    </a:p>
                    <a:p>
                      <a:pPr marL="457200" lvl="1" indent="0">
                        <a:buFont typeface="Arial" panose="020B0604020202020204" pitchFamily="34" charset="0"/>
                        <a:buNone/>
                      </a:pPr>
                      <a:endParaRPr lang="en-US" baseline="0" dirty="0" smtClean="0"/>
                    </a:p>
                    <a:p>
                      <a:pPr marL="742950" lvl="1" indent="-285750">
                        <a:buFont typeface="Arial" panose="020B0604020202020204" pitchFamily="34" charset="0"/>
                        <a:buChar char="•"/>
                      </a:pPr>
                      <a:endParaRPr lang="en-US" baseline="0" dirty="0" smtClean="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smtClean="0"/>
                    </a:p>
                    <a:p>
                      <a:endParaRPr lang="en-US" dirty="0"/>
                    </a:p>
                  </a:txBody>
                  <a:tcPr/>
                </a:tc>
                <a:tc hMerge="1">
                  <a:txBody>
                    <a:bodyPr/>
                    <a:lstStyle/>
                    <a:p>
                      <a:endParaRPr lang="en-US" dirty="0"/>
                    </a:p>
                  </a:txBody>
                  <a:tcPr/>
                </a:tc>
                <a:extLst>
                  <a:ext uri="{0D108BD9-81ED-4DB2-BD59-A6C34878D82A}">
                    <a16:rowId xmlns:a16="http://schemas.microsoft.com/office/drawing/2014/main" val="2631292562"/>
                  </a:ext>
                </a:extLst>
              </a:tr>
            </a:tbl>
          </a:graphicData>
        </a:graphic>
      </p:graphicFrame>
      <p:pic>
        <p:nvPicPr>
          <p:cNvPr id="3" name="Picture 2"/>
          <p:cNvPicPr>
            <a:picLocks noChangeAspect="1"/>
          </p:cNvPicPr>
          <p:nvPr/>
        </p:nvPicPr>
        <p:blipFill>
          <a:blip r:embed="rId2"/>
          <a:stretch>
            <a:fillRect/>
          </a:stretch>
        </p:blipFill>
        <p:spPr>
          <a:xfrm>
            <a:off x="4215179" y="3158898"/>
            <a:ext cx="1123950" cy="1428750"/>
          </a:xfrm>
          <a:prstGeom prst="rect">
            <a:avLst/>
          </a:prstGeom>
        </p:spPr>
      </p:pic>
      <p:pic>
        <p:nvPicPr>
          <p:cNvPr id="5" name="Picture 4"/>
          <p:cNvPicPr>
            <a:picLocks noChangeAspect="1"/>
          </p:cNvPicPr>
          <p:nvPr/>
        </p:nvPicPr>
        <p:blipFill>
          <a:blip r:embed="rId3"/>
          <a:stretch>
            <a:fillRect/>
          </a:stretch>
        </p:blipFill>
        <p:spPr>
          <a:xfrm>
            <a:off x="7376483" y="3220968"/>
            <a:ext cx="1025037" cy="1366680"/>
          </a:xfrm>
          <a:prstGeom prst="rect">
            <a:avLst/>
          </a:prstGeom>
        </p:spPr>
      </p:pic>
      <p:sp>
        <p:nvSpPr>
          <p:cNvPr id="9" name="Text Placeholder 4">
            <a:extLst>
              <a:ext uri="{FF2B5EF4-FFF2-40B4-BE49-F238E27FC236}">
                <a16:creationId xmlns:a16="http://schemas.microsoft.com/office/drawing/2014/main" id="{DEDBCAF1-5A35-4FA2-8DD2-3BE8E33F3CD9}"/>
              </a:ext>
            </a:extLst>
          </p:cNvPr>
          <p:cNvSpPr txBox="1">
            <a:spLocks/>
          </p:cNvSpPr>
          <p:nvPr/>
        </p:nvSpPr>
        <p:spPr>
          <a:xfrm>
            <a:off x="3624198" y="4750931"/>
            <a:ext cx="2305912" cy="355849"/>
          </a:xfrm>
          <a:prstGeom prst="rect">
            <a:avLst/>
          </a:prstGeom>
        </p:spPr>
        <p:txBody>
          <a:bodyPr lIns="0" tIns="0" rIns="0" bIns="0" anchor="t" anchorCtr="0"/>
          <a:lstStyle>
            <a:lvl1pPr marL="0" indent="0" algn="ctr" defTabSz="457200" rtl="0" eaLnBrk="0" fontAlgn="base" hangingPunct="0">
              <a:spcBef>
                <a:spcPct val="20000"/>
              </a:spcBef>
              <a:spcAft>
                <a:spcPct val="0"/>
              </a:spcAft>
              <a:buFont typeface="Arial" charset="0"/>
              <a:buNone/>
              <a:defRPr sz="2000" kern="1200">
                <a:solidFill>
                  <a:srgbClr val="F1C585"/>
                </a:solidFill>
                <a:latin typeface="+mn-lt"/>
                <a:ea typeface="MS PGothic" pitchFamily="34" charset="-128"/>
                <a:cs typeface="MS PGothic" charset="0"/>
              </a:defRPr>
            </a:lvl1pPr>
            <a:lvl2pPr marL="457200" indent="0" algn="l" defTabSz="457200" rtl="0" eaLnBrk="0" fontAlgn="base" hangingPunct="0">
              <a:spcBef>
                <a:spcPct val="20000"/>
              </a:spcBef>
              <a:spcAft>
                <a:spcPct val="0"/>
              </a:spcAft>
              <a:buFont typeface="Arial" charset="0"/>
              <a:buNone/>
              <a:defRPr sz="1800" kern="1200">
                <a:solidFill>
                  <a:schemeClr val="tx1">
                    <a:tint val="75000"/>
                  </a:schemeClr>
                </a:solidFill>
                <a:latin typeface="+mn-lt"/>
                <a:ea typeface="MS PGothic" pitchFamily="34" charset="-128"/>
                <a:cs typeface="MS PGothic" charset="0"/>
              </a:defRPr>
            </a:lvl2pPr>
            <a:lvl3pPr marL="914400" indent="0" algn="l" defTabSz="457200" rtl="0" eaLnBrk="0" fontAlgn="base" hangingPunct="0">
              <a:spcBef>
                <a:spcPct val="20000"/>
              </a:spcBef>
              <a:spcAft>
                <a:spcPct val="0"/>
              </a:spcAft>
              <a:buFont typeface="Arial" charset="0"/>
              <a:buNone/>
              <a:defRPr sz="1600" kern="1200">
                <a:solidFill>
                  <a:schemeClr val="tx1">
                    <a:tint val="75000"/>
                  </a:schemeClr>
                </a:solidFill>
                <a:latin typeface="+mn-lt"/>
                <a:ea typeface="MS PGothic" pitchFamily="34" charset="-128"/>
                <a:cs typeface="MS PGothic" charset="0"/>
              </a:defRPr>
            </a:lvl3pPr>
            <a:lvl4pPr marL="1371600" indent="0" algn="l" defTabSz="457200" rtl="0" eaLnBrk="0" fontAlgn="base" hangingPunct="0">
              <a:spcBef>
                <a:spcPct val="20000"/>
              </a:spcBef>
              <a:spcAft>
                <a:spcPct val="0"/>
              </a:spcAft>
              <a:buFont typeface="Arial" charset="0"/>
              <a:buNone/>
              <a:defRPr sz="1400" kern="1200">
                <a:solidFill>
                  <a:schemeClr val="tx1">
                    <a:tint val="75000"/>
                  </a:schemeClr>
                </a:solidFill>
                <a:latin typeface="+mn-lt"/>
                <a:ea typeface="MS PGothic" pitchFamily="34" charset="-128"/>
                <a:cs typeface="MS PGothic" charset="0"/>
              </a:defRPr>
            </a:lvl4pPr>
            <a:lvl5pPr marL="1828800" indent="0" algn="l" defTabSz="457200" rtl="0" eaLnBrk="0" fontAlgn="base" hangingPunct="0">
              <a:spcBef>
                <a:spcPct val="20000"/>
              </a:spcBef>
              <a:spcAft>
                <a:spcPct val="0"/>
              </a:spcAft>
              <a:buFont typeface="Arial" charset="0"/>
              <a:buNone/>
              <a:defRPr sz="1400" kern="1200">
                <a:solidFill>
                  <a:schemeClr val="tx1">
                    <a:tint val="75000"/>
                  </a:schemeClr>
                </a:solidFill>
                <a:latin typeface="+mn-lt"/>
                <a:ea typeface="MS PGothic" pitchFamily="34" charset="-128"/>
                <a:cs typeface="MS PGothic" charset="0"/>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spcBef>
                <a:spcPts val="0"/>
              </a:spcBef>
            </a:pPr>
            <a:r>
              <a:rPr lang="en-US" sz="1000" dirty="0" smtClean="0">
                <a:solidFill>
                  <a:schemeClr val="tx1"/>
                </a:solidFill>
                <a:latin typeface="Arial"/>
                <a:cs typeface="Arial"/>
              </a:rPr>
              <a:t>Michael Edwards, JD</a:t>
            </a:r>
            <a:r>
              <a:rPr lang="en-US" sz="1000" dirty="0">
                <a:solidFill>
                  <a:schemeClr val="tx1"/>
                </a:solidFill>
                <a:latin typeface="Arial"/>
                <a:cs typeface="Arial"/>
              </a:rPr>
              <a:t>.</a:t>
            </a:r>
          </a:p>
          <a:p>
            <a:pPr>
              <a:spcBef>
                <a:spcPts val="0"/>
              </a:spcBef>
            </a:pPr>
            <a:r>
              <a:rPr lang="en-US" sz="1000" dirty="0" smtClean="0">
                <a:solidFill>
                  <a:schemeClr val="tx1"/>
                </a:solidFill>
                <a:latin typeface="Arial"/>
                <a:cs typeface="Arial"/>
              </a:rPr>
              <a:t>President, HCC Northeast</a:t>
            </a:r>
            <a:endParaRPr lang="en-US" sz="1000" dirty="0">
              <a:solidFill>
                <a:schemeClr val="tx1"/>
              </a:solidFill>
              <a:latin typeface="Arial"/>
              <a:cs typeface="Arial"/>
            </a:endParaRPr>
          </a:p>
        </p:txBody>
      </p:sp>
      <p:sp>
        <p:nvSpPr>
          <p:cNvPr id="10" name="Text Placeholder 4">
            <a:extLst>
              <a:ext uri="{FF2B5EF4-FFF2-40B4-BE49-F238E27FC236}">
                <a16:creationId xmlns:a16="http://schemas.microsoft.com/office/drawing/2014/main" id="{DEDBCAF1-5A35-4FA2-8DD2-3BE8E33F3CD9}"/>
              </a:ext>
            </a:extLst>
          </p:cNvPr>
          <p:cNvSpPr txBox="1">
            <a:spLocks/>
          </p:cNvSpPr>
          <p:nvPr/>
        </p:nvSpPr>
        <p:spPr>
          <a:xfrm>
            <a:off x="6802655" y="4736200"/>
            <a:ext cx="2305912" cy="355849"/>
          </a:xfrm>
          <a:prstGeom prst="rect">
            <a:avLst/>
          </a:prstGeom>
        </p:spPr>
        <p:txBody>
          <a:bodyPr lIns="0" tIns="0" rIns="0" bIns="0" anchor="t" anchorCtr="0"/>
          <a:lstStyle>
            <a:lvl1pPr marL="0" indent="0" algn="ctr" defTabSz="457200" rtl="0" eaLnBrk="0" fontAlgn="base" hangingPunct="0">
              <a:spcBef>
                <a:spcPct val="20000"/>
              </a:spcBef>
              <a:spcAft>
                <a:spcPct val="0"/>
              </a:spcAft>
              <a:buFont typeface="Arial" charset="0"/>
              <a:buNone/>
              <a:defRPr sz="2000" kern="1200">
                <a:solidFill>
                  <a:srgbClr val="F1C585"/>
                </a:solidFill>
                <a:latin typeface="+mn-lt"/>
                <a:ea typeface="MS PGothic" pitchFamily="34" charset="-128"/>
                <a:cs typeface="MS PGothic" charset="0"/>
              </a:defRPr>
            </a:lvl1pPr>
            <a:lvl2pPr marL="457200" indent="0" algn="l" defTabSz="457200" rtl="0" eaLnBrk="0" fontAlgn="base" hangingPunct="0">
              <a:spcBef>
                <a:spcPct val="20000"/>
              </a:spcBef>
              <a:spcAft>
                <a:spcPct val="0"/>
              </a:spcAft>
              <a:buFont typeface="Arial" charset="0"/>
              <a:buNone/>
              <a:defRPr sz="1800" kern="1200">
                <a:solidFill>
                  <a:schemeClr val="tx1">
                    <a:tint val="75000"/>
                  </a:schemeClr>
                </a:solidFill>
                <a:latin typeface="+mn-lt"/>
                <a:ea typeface="MS PGothic" pitchFamily="34" charset="-128"/>
                <a:cs typeface="MS PGothic" charset="0"/>
              </a:defRPr>
            </a:lvl2pPr>
            <a:lvl3pPr marL="914400" indent="0" algn="l" defTabSz="457200" rtl="0" eaLnBrk="0" fontAlgn="base" hangingPunct="0">
              <a:spcBef>
                <a:spcPct val="20000"/>
              </a:spcBef>
              <a:spcAft>
                <a:spcPct val="0"/>
              </a:spcAft>
              <a:buFont typeface="Arial" charset="0"/>
              <a:buNone/>
              <a:defRPr sz="1600" kern="1200">
                <a:solidFill>
                  <a:schemeClr val="tx1">
                    <a:tint val="75000"/>
                  </a:schemeClr>
                </a:solidFill>
                <a:latin typeface="+mn-lt"/>
                <a:ea typeface="MS PGothic" pitchFamily="34" charset="-128"/>
                <a:cs typeface="MS PGothic" charset="0"/>
              </a:defRPr>
            </a:lvl3pPr>
            <a:lvl4pPr marL="1371600" indent="0" algn="l" defTabSz="457200" rtl="0" eaLnBrk="0" fontAlgn="base" hangingPunct="0">
              <a:spcBef>
                <a:spcPct val="20000"/>
              </a:spcBef>
              <a:spcAft>
                <a:spcPct val="0"/>
              </a:spcAft>
              <a:buFont typeface="Arial" charset="0"/>
              <a:buNone/>
              <a:defRPr sz="1400" kern="1200">
                <a:solidFill>
                  <a:schemeClr val="tx1">
                    <a:tint val="75000"/>
                  </a:schemeClr>
                </a:solidFill>
                <a:latin typeface="+mn-lt"/>
                <a:ea typeface="MS PGothic" pitchFamily="34" charset="-128"/>
                <a:cs typeface="MS PGothic" charset="0"/>
              </a:defRPr>
            </a:lvl4pPr>
            <a:lvl5pPr marL="1828800" indent="0" algn="l" defTabSz="457200" rtl="0" eaLnBrk="0" fontAlgn="base" hangingPunct="0">
              <a:spcBef>
                <a:spcPct val="20000"/>
              </a:spcBef>
              <a:spcAft>
                <a:spcPct val="0"/>
              </a:spcAft>
              <a:buFont typeface="Arial" charset="0"/>
              <a:buNone/>
              <a:defRPr sz="1400" kern="1200">
                <a:solidFill>
                  <a:schemeClr val="tx1">
                    <a:tint val="75000"/>
                  </a:schemeClr>
                </a:solidFill>
                <a:latin typeface="+mn-lt"/>
                <a:ea typeface="MS PGothic" pitchFamily="34" charset="-128"/>
                <a:cs typeface="MS PGothic" charset="0"/>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spcBef>
                <a:spcPts val="0"/>
              </a:spcBef>
            </a:pPr>
            <a:r>
              <a:rPr lang="en-US" sz="1000" dirty="0" smtClean="0">
                <a:solidFill>
                  <a:schemeClr val="tx1"/>
                </a:solidFill>
                <a:latin typeface="Arial"/>
                <a:cs typeface="Arial"/>
              </a:rPr>
              <a:t>Desmond Lewis, </a:t>
            </a:r>
            <a:r>
              <a:rPr lang="en-US" sz="1000" dirty="0">
                <a:solidFill>
                  <a:schemeClr val="tx1"/>
                </a:solidFill>
                <a:latin typeface="Arial"/>
                <a:cs typeface="Arial"/>
              </a:rPr>
              <a:t>Ed.D.</a:t>
            </a:r>
          </a:p>
          <a:p>
            <a:pPr>
              <a:spcBef>
                <a:spcPts val="0"/>
              </a:spcBef>
            </a:pPr>
            <a:r>
              <a:rPr lang="en-US" sz="1000" dirty="0" smtClean="0">
                <a:solidFill>
                  <a:schemeClr val="tx1"/>
                </a:solidFill>
                <a:latin typeface="Arial"/>
                <a:cs typeface="Arial"/>
              </a:rPr>
              <a:t>Associate Vice Chancellor, College Readiness</a:t>
            </a:r>
            <a:endParaRPr lang="en-US" sz="1000" dirty="0">
              <a:solidFill>
                <a:schemeClr val="tx1"/>
              </a:solidFill>
              <a:latin typeface="Arial"/>
              <a:cs typeface="Arial"/>
            </a:endParaRPr>
          </a:p>
        </p:txBody>
      </p:sp>
    </p:spTree>
    <p:extLst>
      <p:ext uri="{BB962C8B-B14F-4D97-AF65-F5344CB8AC3E}">
        <p14:creationId xmlns:p14="http://schemas.microsoft.com/office/powerpoint/2010/main" val="158328849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394" y="1"/>
            <a:ext cx="10272268" cy="961291"/>
          </a:xfrm>
        </p:spPr>
        <p:txBody>
          <a:bodyPr/>
          <a:lstStyle/>
          <a:p>
            <a:pPr algn="ctr"/>
            <a:r>
              <a:rPr lang="en-US" b="1" dirty="0">
                <a:solidFill>
                  <a:srgbClr val="55565A"/>
                </a:solidFill>
                <a:latin typeface="Avenir Heavy" charset="0"/>
                <a:ea typeface="Avenir Heavy" charset="0"/>
                <a:cs typeface="Avenir Heavy" charset="0"/>
              </a:rPr>
              <a:t>WELCOME </a:t>
            </a:r>
            <a:endParaRPr lang="en-US" dirty="0">
              <a:solidFill>
                <a:srgbClr val="55565A"/>
              </a:solidFill>
            </a:endParaRPr>
          </a:p>
        </p:txBody>
      </p:sp>
      <p:graphicFrame>
        <p:nvGraphicFramePr>
          <p:cNvPr id="7" name="Table 7">
            <a:extLst>
              <a:ext uri="{FF2B5EF4-FFF2-40B4-BE49-F238E27FC236}">
                <a16:creationId xmlns:a16="http://schemas.microsoft.com/office/drawing/2014/main" id="{7FDC2CAB-D960-4EC1-B98B-D7FE01C6B8AE}"/>
              </a:ext>
            </a:extLst>
          </p:cNvPr>
          <p:cNvGraphicFramePr>
            <a:graphicFrameLocks noGrp="1"/>
          </p:cNvGraphicFramePr>
          <p:nvPr>
            <p:extLst>
              <p:ext uri="{D42A27DB-BD31-4B8C-83A1-F6EECF244321}">
                <p14:modId xmlns:p14="http://schemas.microsoft.com/office/powerpoint/2010/main" val="896072452"/>
              </p:ext>
            </p:extLst>
          </p:nvPr>
        </p:nvGraphicFramePr>
        <p:xfrm>
          <a:off x="1186961" y="729761"/>
          <a:ext cx="9794631" cy="7040880"/>
        </p:xfrm>
        <a:graphic>
          <a:graphicData uri="http://schemas.openxmlformats.org/drawingml/2006/table">
            <a:tbl>
              <a:tblPr firstRow="1" bandRow="1">
                <a:tableStyleId>{616DA210-FB5B-4158-B5E0-FEB733F419BA}</a:tableStyleId>
              </a:tblPr>
              <a:tblGrid>
                <a:gridCol w="2425255">
                  <a:extLst>
                    <a:ext uri="{9D8B030D-6E8A-4147-A177-3AD203B41FA5}">
                      <a16:colId xmlns:a16="http://schemas.microsoft.com/office/drawing/2014/main" val="2034512733"/>
                    </a:ext>
                  </a:extLst>
                </a:gridCol>
                <a:gridCol w="7369376">
                  <a:extLst>
                    <a:ext uri="{9D8B030D-6E8A-4147-A177-3AD203B41FA5}">
                      <a16:colId xmlns:a16="http://schemas.microsoft.com/office/drawing/2014/main" val="2309409825"/>
                    </a:ext>
                  </a:extLst>
                </a:gridCol>
              </a:tblGrid>
              <a:tr h="514825">
                <a:tc>
                  <a:txBody>
                    <a:bodyPr/>
                    <a:lstStyle/>
                    <a:p>
                      <a:r>
                        <a:rPr lang="en-US" dirty="0"/>
                        <a:t>9:00 a.m. – </a:t>
                      </a:r>
                      <a:r>
                        <a:rPr lang="en-US" dirty="0" smtClean="0"/>
                        <a:t>9:10 </a:t>
                      </a:r>
                      <a:r>
                        <a:rPr lang="en-US" dirty="0"/>
                        <a:t>a.m.</a:t>
                      </a:r>
                    </a:p>
                  </a:txBody>
                  <a:tcPr/>
                </a:tc>
                <a:tc>
                  <a:txBody>
                    <a:bodyPr/>
                    <a:lstStyle/>
                    <a:p>
                      <a:r>
                        <a:rPr lang="en-US" dirty="0"/>
                        <a:t>Houston Community College Northeast:  </a:t>
                      </a:r>
                    </a:p>
                    <a:p>
                      <a:r>
                        <a:rPr lang="en-US" dirty="0"/>
                        <a:t>Reginald G. Peters – </a:t>
                      </a:r>
                      <a:r>
                        <a:rPr lang="en-US" dirty="0" smtClean="0"/>
                        <a:t>Director, College </a:t>
                      </a:r>
                      <a:r>
                        <a:rPr lang="en-US" dirty="0"/>
                        <a:t>P-16</a:t>
                      </a:r>
                    </a:p>
                  </a:txBody>
                  <a:tcPr/>
                </a:tc>
                <a:extLst>
                  <a:ext uri="{0D108BD9-81ED-4DB2-BD59-A6C34878D82A}">
                    <a16:rowId xmlns:a16="http://schemas.microsoft.com/office/drawing/2014/main" val="347322964"/>
                  </a:ext>
                </a:extLst>
              </a:tr>
              <a:tr h="4927612">
                <a:tc gridSpan="2">
                  <a:txBody>
                    <a:bodyPr/>
                    <a:lstStyle/>
                    <a:p>
                      <a:pPr marL="285750" indent="-285750">
                        <a:buFont typeface="Arial" panose="020B0604020202020204" pitchFamily="34" charset="0"/>
                        <a:buChar char="•"/>
                      </a:pPr>
                      <a:r>
                        <a:rPr lang="en-US" sz="3000" dirty="0" smtClean="0"/>
                        <a:t>Reginald G. Peters – Director</a:t>
                      </a:r>
                      <a:r>
                        <a:rPr lang="en-US" sz="3000" baseline="0" dirty="0" smtClean="0"/>
                        <a:t>, P-16</a:t>
                      </a:r>
                    </a:p>
                    <a:p>
                      <a:pPr marL="285750" indent="-285750">
                        <a:buFont typeface="Arial" panose="020B0604020202020204" pitchFamily="34" charset="0"/>
                        <a:buChar char="•"/>
                      </a:pPr>
                      <a:r>
                        <a:rPr lang="en-US" sz="3000" baseline="0" dirty="0" smtClean="0"/>
                        <a:t>Sandra Herrera – Success Coach, P-16</a:t>
                      </a:r>
                      <a:endParaRPr lang="en-US" sz="3000" dirty="0" smtClean="0"/>
                    </a:p>
                    <a:p>
                      <a:pPr marL="285750" indent="-285750">
                        <a:buFont typeface="Arial" panose="020B0604020202020204" pitchFamily="34" charset="0"/>
                        <a:buChar char="•"/>
                      </a:pPr>
                      <a:r>
                        <a:rPr lang="en-US" sz="3000" dirty="0" smtClean="0"/>
                        <a:t>Katina Rise</a:t>
                      </a:r>
                      <a:r>
                        <a:rPr lang="en-US" sz="3000" baseline="0" dirty="0" smtClean="0"/>
                        <a:t> – Administrative Assistant, P-16</a:t>
                      </a:r>
                      <a:endParaRPr lang="en-US" sz="3000"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457200" lvl="1" indent="0">
                        <a:buFont typeface="Arial" panose="020B0604020202020204" pitchFamily="34" charset="0"/>
                        <a:buNone/>
                      </a:pPr>
                      <a:endParaRPr lang="en-US" baseline="0" dirty="0" smtClean="0"/>
                    </a:p>
                    <a:p>
                      <a:pPr marL="742950" lvl="1" indent="-285750">
                        <a:buFont typeface="Arial" panose="020B0604020202020204" pitchFamily="34" charset="0"/>
                        <a:buChar char="•"/>
                      </a:pPr>
                      <a:endParaRPr lang="en-US" baseline="0" dirty="0" smtClean="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smtClean="0"/>
                    </a:p>
                    <a:p>
                      <a:endParaRPr lang="en-US" dirty="0" smtClean="0"/>
                    </a:p>
                    <a:p>
                      <a:endParaRPr lang="en-US" dirty="0"/>
                    </a:p>
                  </a:txBody>
                  <a:tcPr/>
                </a:tc>
                <a:tc hMerge="1">
                  <a:txBody>
                    <a:bodyPr/>
                    <a:lstStyle/>
                    <a:p>
                      <a:endParaRPr lang="en-US" dirty="0"/>
                    </a:p>
                  </a:txBody>
                  <a:tcPr/>
                </a:tc>
                <a:extLst>
                  <a:ext uri="{0D108BD9-81ED-4DB2-BD59-A6C34878D82A}">
                    <a16:rowId xmlns:a16="http://schemas.microsoft.com/office/drawing/2014/main" val="2631292562"/>
                  </a:ext>
                </a:extLst>
              </a:tr>
            </a:tbl>
          </a:graphicData>
        </a:graphic>
      </p:graphicFrame>
      <p:pic>
        <p:nvPicPr>
          <p:cNvPr id="11" name="Picture 10"/>
          <p:cNvPicPr>
            <a:picLocks noChangeAspect="1"/>
          </p:cNvPicPr>
          <p:nvPr/>
        </p:nvPicPr>
        <p:blipFill>
          <a:blip r:embed="rId2"/>
          <a:stretch>
            <a:fillRect/>
          </a:stretch>
        </p:blipFill>
        <p:spPr>
          <a:xfrm>
            <a:off x="1762170" y="3147132"/>
            <a:ext cx="1772361" cy="2437668"/>
          </a:xfrm>
          <a:prstGeom prst="rect">
            <a:avLst/>
          </a:prstGeom>
        </p:spPr>
      </p:pic>
      <p:pic>
        <p:nvPicPr>
          <p:cNvPr id="3" name="Picture 2"/>
          <p:cNvPicPr>
            <a:picLocks noChangeAspect="1"/>
          </p:cNvPicPr>
          <p:nvPr/>
        </p:nvPicPr>
        <p:blipFill>
          <a:blip r:embed="rId3"/>
          <a:stretch>
            <a:fillRect/>
          </a:stretch>
        </p:blipFill>
        <p:spPr>
          <a:xfrm>
            <a:off x="8361882" y="3141777"/>
            <a:ext cx="2006500" cy="2437668"/>
          </a:xfrm>
          <a:prstGeom prst="rect">
            <a:avLst/>
          </a:prstGeom>
        </p:spPr>
      </p:pic>
      <p:pic>
        <p:nvPicPr>
          <p:cNvPr id="4" name="Picture 3"/>
          <p:cNvPicPr>
            <a:picLocks noChangeAspect="1"/>
          </p:cNvPicPr>
          <p:nvPr/>
        </p:nvPicPr>
        <p:blipFill>
          <a:blip r:embed="rId4"/>
          <a:stretch>
            <a:fillRect/>
          </a:stretch>
        </p:blipFill>
        <p:spPr>
          <a:xfrm>
            <a:off x="4821382" y="3147132"/>
            <a:ext cx="2328862" cy="2426958"/>
          </a:xfrm>
          <a:prstGeom prst="rect">
            <a:avLst/>
          </a:prstGeom>
        </p:spPr>
      </p:pic>
    </p:spTree>
    <p:extLst>
      <p:ext uri="{BB962C8B-B14F-4D97-AF65-F5344CB8AC3E}">
        <p14:creationId xmlns:p14="http://schemas.microsoft.com/office/powerpoint/2010/main" val="403906653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394" y="1"/>
            <a:ext cx="10272268" cy="961291"/>
          </a:xfrm>
        </p:spPr>
        <p:txBody>
          <a:bodyPr/>
          <a:lstStyle/>
          <a:p>
            <a:pPr algn="ctr"/>
            <a:r>
              <a:rPr lang="en-US" b="1" dirty="0" smtClean="0">
                <a:solidFill>
                  <a:srgbClr val="55565A"/>
                </a:solidFill>
                <a:latin typeface="Avenir Heavy" charset="0"/>
              </a:rPr>
              <a:t>Dual Credit Fall Numbers</a:t>
            </a:r>
            <a:endParaRPr lang="en-US" dirty="0">
              <a:solidFill>
                <a:srgbClr val="55565A"/>
              </a:solidFill>
            </a:endParaRPr>
          </a:p>
        </p:txBody>
      </p:sp>
      <p:pic>
        <p:nvPicPr>
          <p:cNvPr id="3" name="Picture 2"/>
          <p:cNvPicPr>
            <a:picLocks noChangeAspect="1"/>
          </p:cNvPicPr>
          <p:nvPr/>
        </p:nvPicPr>
        <p:blipFill>
          <a:blip r:embed="rId2"/>
          <a:stretch>
            <a:fillRect/>
          </a:stretch>
        </p:blipFill>
        <p:spPr>
          <a:xfrm>
            <a:off x="1764689" y="961292"/>
            <a:ext cx="9172575" cy="5162550"/>
          </a:xfrm>
          <a:prstGeom prst="rect">
            <a:avLst/>
          </a:prstGeom>
        </p:spPr>
      </p:pic>
    </p:spTree>
    <p:extLst>
      <p:ext uri="{BB962C8B-B14F-4D97-AF65-F5344CB8AC3E}">
        <p14:creationId xmlns:p14="http://schemas.microsoft.com/office/powerpoint/2010/main" val="16238493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394" y="1"/>
            <a:ext cx="10272268" cy="961291"/>
          </a:xfrm>
        </p:spPr>
        <p:txBody>
          <a:bodyPr/>
          <a:lstStyle/>
          <a:p>
            <a:pPr algn="ctr"/>
            <a:r>
              <a:rPr lang="en-US" b="1" dirty="0" smtClean="0">
                <a:solidFill>
                  <a:srgbClr val="55565A"/>
                </a:solidFill>
                <a:latin typeface="Avenir Heavy" charset="0"/>
                <a:ea typeface="Avenir Heavy" charset="0"/>
                <a:cs typeface="Avenir Heavy" charset="0"/>
              </a:rPr>
              <a:t>Puente Program</a:t>
            </a:r>
            <a:endParaRPr lang="en-US" dirty="0">
              <a:solidFill>
                <a:srgbClr val="55565A"/>
              </a:solidFill>
            </a:endParaRPr>
          </a:p>
        </p:txBody>
      </p:sp>
      <p:graphicFrame>
        <p:nvGraphicFramePr>
          <p:cNvPr id="7" name="Table 7">
            <a:extLst>
              <a:ext uri="{FF2B5EF4-FFF2-40B4-BE49-F238E27FC236}">
                <a16:creationId xmlns:a16="http://schemas.microsoft.com/office/drawing/2014/main" id="{7FDC2CAB-D960-4EC1-B98B-D7FE01C6B8AE}"/>
              </a:ext>
            </a:extLst>
          </p:cNvPr>
          <p:cNvGraphicFramePr>
            <a:graphicFrameLocks noGrp="1"/>
          </p:cNvGraphicFramePr>
          <p:nvPr>
            <p:extLst>
              <p:ext uri="{D42A27DB-BD31-4B8C-83A1-F6EECF244321}">
                <p14:modId xmlns:p14="http://schemas.microsoft.com/office/powerpoint/2010/main" val="3414743515"/>
              </p:ext>
            </p:extLst>
          </p:nvPr>
        </p:nvGraphicFramePr>
        <p:xfrm>
          <a:off x="1229776" y="926123"/>
          <a:ext cx="9987504" cy="5120640"/>
        </p:xfrm>
        <a:graphic>
          <a:graphicData uri="http://schemas.openxmlformats.org/drawingml/2006/table">
            <a:tbl>
              <a:tblPr firstRow="1" bandRow="1">
                <a:tableStyleId>{616DA210-FB5B-4158-B5E0-FEB733F419BA}</a:tableStyleId>
              </a:tblPr>
              <a:tblGrid>
                <a:gridCol w="2473012">
                  <a:extLst>
                    <a:ext uri="{9D8B030D-6E8A-4147-A177-3AD203B41FA5}">
                      <a16:colId xmlns:a16="http://schemas.microsoft.com/office/drawing/2014/main" val="2034512733"/>
                    </a:ext>
                  </a:extLst>
                </a:gridCol>
                <a:gridCol w="7514492">
                  <a:extLst>
                    <a:ext uri="{9D8B030D-6E8A-4147-A177-3AD203B41FA5}">
                      <a16:colId xmlns:a16="http://schemas.microsoft.com/office/drawing/2014/main" val="2309409825"/>
                    </a:ext>
                  </a:extLst>
                </a:gridCol>
              </a:tblGrid>
              <a:tr h="370840">
                <a:tc>
                  <a:txBody>
                    <a:bodyPr/>
                    <a:lstStyle/>
                    <a:p>
                      <a:r>
                        <a:rPr lang="en-US" dirty="0" smtClean="0"/>
                        <a:t>9:10 </a:t>
                      </a:r>
                      <a:r>
                        <a:rPr lang="en-US" dirty="0"/>
                        <a:t>a.m. – </a:t>
                      </a:r>
                      <a:r>
                        <a:rPr lang="en-US" dirty="0" smtClean="0"/>
                        <a:t>9:20</a:t>
                      </a:r>
                      <a:r>
                        <a:rPr lang="en-US" baseline="0" dirty="0" smtClean="0"/>
                        <a:t> </a:t>
                      </a:r>
                      <a:r>
                        <a:rPr lang="en-US" dirty="0" smtClean="0"/>
                        <a:t>a.m</a:t>
                      </a:r>
                      <a:r>
                        <a:rPr lang="en-US" dirty="0"/>
                        <a:t>.</a:t>
                      </a:r>
                    </a:p>
                  </a:txBody>
                  <a:tcPr/>
                </a:tc>
                <a:tc>
                  <a:txBody>
                    <a:bodyPr/>
                    <a:lstStyle/>
                    <a:p>
                      <a:r>
                        <a:rPr lang="en-US" dirty="0"/>
                        <a:t>Houston Community </a:t>
                      </a:r>
                      <a:r>
                        <a:rPr lang="en-US" dirty="0" smtClean="0"/>
                        <a:t>College:  </a:t>
                      </a:r>
                      <a:endParaRPr lang="en-US" dirty="0"/>
                    </a:p>
                    <a:p>
                      <a:r>
                        <a:rPr lang="en-US" dirty="0" err="1" smtClean="0"/>
                        <a:t>Syble</a:t>
                      </a:r>
                      <a:r>
                        <a:rPr lang="en-US" dirty="0" smtClean="0"/>
                        <a:t> Davis – Co-Coordinator,</a:t>
                      </a:r>
                      <a:r>
                        <a:rPr lang="en-US" baseline="0" dirty="0" smtClean="0"/>
                        <a:t> Bridge (Puente) Program</a:t>
                      </a:r>
                      <a:endParaRPr lang="en-US" dirty="0"/>
                    </a:p>
                  </a:txBody>
                  <a:tcPr/>
                </a:tc>
                <a:extLst>
                  <a:ext uri="{0D108BD9-81ED-4DB2-BD59-A6C34878D82A}">
                    <a16:rowId xmlns:a16="http://schemas.microsoft.com/office/drawing/2014/main" val="347322964"/>
                  </a:ext>
                </a:extLst>
              </a:tr>
              <a:tr h="370840">
                <a:tc gridSpan="2">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hMerge="1">
                  <a:txBody>
                    <a:bodyPr/>
                    <a:lstStyle/>
                    <a:p>
                      <a:endParaRPr lang="en-US" dirty="0"/>
                    </a:p>
                  </a:txBody>
                  <a:tcPr/>
                </a:tc>
                <a:extLst>
                  <a:ext uri="{0D108BD9-81ED-4DB2-BD59-A6C34878D82A}">
                    <a16:rowId xmlns:a16="http://schemas.microsoft.com/office/drawing/2014/main" val="2631292562"/>
                  </a:ext>
                </a:extLst>
              </a:tr>
            </a:tbl>
          </a:graphicData>
        </a:graphic>
      </p:graphicFrame>
      <p:pic>
        <p:nvPicPr>
          <p:cNvPr id="3" name="Picture 2"/>
          <p:cNvPicPr>
            <a:picLocks noChangeAspect="1"/>
          </p:cNvPicPr>
          <p:nvPr/>
        </p:nvPicPr>
        <p:blipFill>
          <a:blip r:embed="rId2"/>
          <a:stretch>
            <a:fillRect/>
          </a:stretch>
        </p:blipFill>
        <p:spPr>
          <a:xfrm>
            <a:off x="3158269" y="2102827"/>
            <a:ext cx="6316770" cy="3524250"/>
          </a:xfrm>
          <a:prstGeom prst="rect">
            <a:avLst/>
          </a:prstGeom>
        </p:spPr>
      </p:pic>
    </p:spTree>
    <p:extLst>
      <p:ext uri="{BB962C8B-B14F-4D97-AF65-F5344CB8AC3E}">
        <p14:creationId xmlns:p14="http://schemas.microsoft.com/office/powerpoint/2010/main" val="145836148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394" y="1"/>
            <a:ext cx="10272268" cy="961291"/>
          </a:xfrm>
        </p:spPr>
        <p:txBody>
          <a:bodyPr/>
          <a:lstStyle/>
          <a:p>
            <a:pPr algn="ctr"/>
            <a:r>
              <a:rPr lang="en-US" b="1" dirty="0" smtClean="0">
                <a:solidFill>
                  <a:srgbClr val="55565A"/>
                </a:solidFill>
                <a:latin typeface="Avenir Heavy" charset="0"/>
                <a:ea typeface="Avenir Heavy" charset="0"/>
                <a:cs typeface="Avenir Heavy" charset="0"/>
              </a:rPr>
              <a:t>College Services</a:t>
            </a:r>
            <a:endParaRPr lang="en-US" dirty="0">
              <a:solidFill>
                <a:srgbClr val="55565A"/>
              </a:solidFill>
            </a:endParaRPr>
          </a:p>
        </p:txBody>
      </p:sp>
      <p:graphicFrame>
        <p:nvGraphicFramePr>
          <p:cNvPr id="7" name="Table 7">
            <a:extLst>
              <a:ext uri="{FF2B5EF4-FFF2-40B4-BE49-F238E27FC236}">
                <a16:creationId xmlns:a16="http://schemas.microsoft.com/office/drawing/2014/main" id="{7FDC2CAB-D960-4EC1-B98B-D7FE01C6B8AE}"/>
              </a:ext>
            </a:extLst>
          </p:cNvPr>
          <p:cNvGraphicFramePr>
            <a:graphicFrameLocks noGrp="1"/>
          </p:cNvGraphicFramePr>
          <p:nvPr>
            <p:extLst>
              <p:ext uri="{D42A27DB-BD31-4B8C-83A1-F6EECF244321}">
                <p14:modId xmlns:p14="http://schemas.microsoft.com/office/powerpoint/2010/main" val="4223449686"/>
              </p:ext>
            </p:extLst>
          </p:nvPr>
        </p:nvGraphicFramePr>
        <p:xfrm>
          <a:off x="1229776" y="926123"/>
          <a:ext cx="9987504" cy="5303520"/>
        </p:xfrm>
        <a:graphic>
          <a:graphicData uri="http://schemas.openxmlformats.org/drawingml/2006/table">
            <a:tbl>
              <a:tblPr firstRow="1" bandRow="1">
                <a:tableStyleId>{616DA210-FB5B-4158-B5E0-FEB733F419BA}</a:tableStyleId>
              </a:tblPr>
              <a:tblGrid>
                <a:gridCol w="2473012">
                  <a:extLst>
                    <a:ext uri="{9D8B030D-6E8A-4147-A177-3AD203B41FA5}">
                      <a16:colId xmlns:a16="http://schemas.microsoft.com/office/drawing/2014/main" val="2034512733"/>
                    </a:ext>
                  </a:extLst>
                </a:gridCol>
                <a:gridCol w="7514492">
                  <a:extLst>
                    <a:ext uri="{9D8B030D-6E8A-4147-A177-3AD203B41FA5}">
                      <a16:colId xmlns:a16="http://schemas.microsoft.com/office/drawing/2014/main" val="2309409825"/>
                    </a:ext>
                  </a:extLst>
                </a:gridCol>
              </a:tblGrid>
              <a:tr h="589901">
                <a:tc>
                  <a:txBody>
                    <a:bodyPr/>
                    <a:lstStyle/>
                    <a:p>
                      <a:r>
                        <a:rPr lang="en-US" dirty="0" smtClean="0"/>
                        <a:t>9:20 </a:t>
                      </a:r>
                      <a:r>
                        <a:rPr lang="en-US" dirty="0"/>
                        <a:t>a.m. – </a:t>
                      </a:r>
                      <a:r>
                        <a:rPr lang="en-US" dirty="0" smtClean="0"/>
                        <a:t>9:25 </a:t>
                      </a:r>
                      <a:r>
                        <a:rPr lang="en-US" dirty="0"/>
                        <a:t>a.m.</a:t>
                      </a:r>
                    </a:p>
                  </a:txBody>
                  <a:tcPr/>
                </a:tc>
                <a:tc>
                  <a:txBody>
                    <a:bodyPr/>
                    <a:lstStyle/>
                    <a:p>
                      <a:r>
                        <a:rPr lang="en-US" dirty="0"/>
                        <a:t>Houston Community College Northeast:  </a:t>
                      </a:r>
                    </a:p>
                    <a:p>
                      <a:r>
                        <a:rPr lang="en-US" dirty="0"/>
                        <a:t>Reginald G. Peters – Director P-16</a:t>
                      </a:r>
                    </a:p>
                  </a:txBody>
                  <a:tcPr/>
                </a:tc>
                <a:extLst>
                  <a:ext uri="{0D108BD9-81ED-4DB2-BD59-A6C34878D82A}">
                    <a16:rowId xmlns:a16="http://schemas.microsoft.com/office/drawing/2014/main" val="347322964"/>
                  </a:ext>
                </a:extLst>
              </a:tr>
              <a:tr h="4550668">
                <a:tc gridSpan="2">
                  <a:txBody>
                    <a:bodyPr/>
                    <a:lstStyle/>
                    <a:p>
                      <a:r>
                        <a:rPr lang="en-US" dirty="0" smtClean="0"/>
                        <a:t>College Services Request:</a:t>
                      </a:r>
                    </a:p>
                    <a:p>
                      <a:endParaRPr lang="en-US"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baseline="0" dirty="0" smtClean="0">
                          <a:solidFill>
                            <a:schemeClr val="tx1"/>
                          </a:solidFill>
                          <a:effectLst/>
                          <a:latin typeface="+mn-lt"/>
                          <a:ea typeface="+mn-ea"/>
                          <a:cs typeface="+mn-cs"/>
                        </a:rPr>
                        <a:t>We are ready to meet with you to ensure that your students have an outstanding Dual Credit Experience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If you would like to request the following activities at your high school, please complete the College Services Request form in </a:t>
                      </a:r>
                      <a:r>
                        <a:rPr lang="en-US" dirty="0" smtClean="0">
                          <a:hlinkClick r:id="rId2"/>
                        </a:rPr>
                        <a:t>SmartSheet.</a:t>
                      </a:r>
                      <a:r>
                        <a:rPr lang="en-US" baseline="0" dirty="0" smtClean="0">
                          <a:hlinkClick r:id="rId2"/>
                        </a:rPr>
                        <a:t>  </a:t>
                      </a:r>
                      <a:endParaRPr lang="en-US" baseline="0" dirty="0" smtClean="0"/>
                    </a:p>
                    <a:p>
                      <a:pPr marL="742950" lvl="1" indent="-285750">
                        <a:buFont typeface="Arial" panose="020B0604020202020204" pitchFamily="34" charset="0"/>
                        <a:buChar char="•"/>
                      </a:pPr>
                      <a:r>
                        <a:rPr lang="en-US" baseline="0" dirty="0" smtClean="0"/>
                        <a:t>Application Workshops</a:t>
                      </a:r>
                    </a:p>
                    <a:p>
                      <a:pPr marL="742950" lvl="1" indent="-285750">
                        <a:buFont typeface="Arial" panose="020B0604020202020204" pitchFamily="34" charset="0"/>
                        <a:buChar char="•"/>
                      </a:pPr>
                      <a:r>
                        <a:rPr lang="en-US" baseline="0" dirty="0" smtClean="0"/>
                        <a:t>Campus Tours</a:t>
                      </a:r>
                    </a:p>
                    <a:p>
                      <a:pPr marL="742950" lvl="1" indent="-285750">
                        <a:buFont typeface="Arial" panose="020B0604020202020204" pitchFamily="34" charset="0"/>
                        <a:buChar char="•"/>
                      </a:pPr>
                      <a:r>
                        <a:rPr lang="en-US" baseline="0" dirty="0" smtClean="0"/>
                        <a:t>Dual Credit Orientations</a:t>
                      </a:r>
                    </a:p>
                    <a:p>
                      <a:pPr marL="742950" lvl="1" indent="-285750">
                        <a:buFont typeface="Arial" panose="020B0604020202020204" pitchFamily="34" charset="0"/>
                        <a:buChar char="•"/>
                      </a:pPr>
                      <a:r>
                        <a:rPr lang="en-US" baseline="0" dirty="0" smtClean="0"/>
                        <a:t>Dual Credit Overviews </a:t>
                      </a:r>
                    </a:p>
                    <a:p>
                      <a:pPr marL="742950" lvl="1" indent="-285750">
                        <a:buFont typeface="Arial" panose="020B0604020202020204" pitchFamily="34" charset="0"/>
                        <a:buChar char="•"/>
                      </a:pPr>
                      <a:r>
                        <a:rPr lang="en-US" baseline="0" dirty="0" smtClean="0"/>
                        <a:t>Library Presentation </a:t>
                      </a:r>
                    </a:p>
                    <a:p>
                      <a:pPr marL="742950" lvl="1" indent="-285750">
                        <a:buFont typeface="Arial" panose="020B0604020202020204" pitchFamily="34" charset="0"/>
                        <a:buChar char="•"/>
                      </a:pPr>
                      <a:r>
                        <a:rPr lang="en-US" baseline="0" dirty="0" smtClean="0"/>
                        <a:t>Senior Transition (High School to College) </a:t>
                      </a:r>
                    </a:p>
                    <a:p>
                      <a:pPr marL="285750" indent="-285750">
                        <a:buFont typeface="Arial" panose="020B0604020202020204" pitchFamily="34" charset="0"/>
                        <a:buChar char="•"/>
                      </a:pPr>
                      <a:endParaRPr lang="en-US" baseline="0" dirty="0" smtClean="0"/>
                    </a:p>
                    <a:p>
                      <a:pPr marL="285750" indent="-285750" algn="ctr">
                        <a:buFont typeface="Arial" panose="020B0604020202020204" pitchFamily="34" charset="0"/>
                        <a:buChar char="•"/>
                      </a:pPr>
                      <a:r>
                        <a:rPr lang="en-US" sz="3000" baseline="0" dirty="0" smtClean="0">
                          <a:solidFill>
                            <a:schemeClr val="tx1"/>
                          </a:solidFill>
                        </a:rPr>
                        <a:t>ALL SPRING PAPEWORK DUE FRIDAY, NOVEMBER 4</a:t>
                      </a:r>
                      <a:r>
                        <a:rPr lang="en-US" sz="3000" baseline="30000" dirty="0" smtClean="0">
                          <a:solidFill>
                            <a:schemeClr val="tx1"/>
                          </a:solidFill>
                        </a:rPr>
                        <a:t>th</a:t>
                      </a:r>
                      <a:r>
                        <a:rPr lang="en-US" sz="3000" baseline="0" dirty="0" smtClean="0">
                          <a:solidFill>
                            <a:schemeClr val="tx1"/>
                          </a:solidFill>
                        </a:rPr>
                        <a:t> </a:t>
                      </a:r>
                    </a:p>
                    <a:p>
                      <a:pPr marL="0" indent="0">
                        <a:buFont typeface="Arial" panose="020B0604020202020204" pitchFamily="34" charset="0"/>
                        <a:buNone/>
                      </a:pPr>
                      <a:endParaRPr lang="en-US" baseline="0" dirty="0" smtClean="0"/>
                    </a:p>
                  </a:txBody>
                  <a:tcPr/>
                </a:tc>
                <a:tc hMerge="1">
                  <a:txBody>
                    <a:bodyPr/>
                    <a:lstStyle/>
                    <a:p>
                      <a:endParaRPr lang="en-US" dirty="0"/>
                    </a:p>
                  </a:txBody>
                  <a:tcPr/>
                </a:tc>
                <a:extLst>
                  <a:ext uri="{0D108BD9-81ED-4DB2-BD59-A6C34878D82A}">
                    <a16:rowId xmlns:a16="http://schemas.microsoft.com/office/drawing/2014/main" val="2631292562"/>
                  </a:ext>
                </a:extLst>
              </a:tr>
            </a:tbl>
          </a:graphicData>
        </a:graphic>
      </p:graphicFrame>
    </p:spTree>
    <p:extLst>
      <p:ext uri="{BB962C8B-B14F-4D97-AF65-F5344CB8AC3E}">
        <p14:creationId xmlns:p14="http://schemas.microsoft.com/office/powerpoint/2010/main" val="171943675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HCC Colors">
      <a:dk1>
        <a:srgbClr val="000000"/>
      </a:dk1>
      <a:lt1>
        <a:srgbClr val="FFFFFF"/>
      </a:lt1>
      <a:dk2>
        <a:srgbClr val="555659"/>
      </a:dk2>
      <a:lt2>
        <a:srgbClr val="8A8A8D"/>
      </a:lt2>
      <a:accent1>
        <a:srgbClr val="FFB819"/>
      </a:accent1>
      <a:accent2>
        <a:srgbClr val="EF7622"/>
      </a:accent2>
      <a:accent3>
        <a:srgbClr val="D9272E"/>
      </a:accent3>
      <a:accent4>
        <a:srgbClr val="6CC049"/>
      </a:accent4>
      <a:accent5>
        <a:srgbClr val="0093C9"/>
      </a:accent5>
      <a:accent6>
        <a:srgbClr val="E56385"/>
      </a:accent6>
      <a:hlink>
        <a:srgbClr val="0075C9"/>
      </a:hlink>
      <a:folHlink>
        <a:srgbClr val="490D6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ctr">
        <a:spAutoFit/>
      </a:bodyPr>
      <a:lstStyle>
        <a:defPPr>
          <a:lnSpc>
            <a:spcPts val="4300"/>
          </a:lnSpc>
          <a:defRPr sz="3600" dirty="0" smtClean="0">
            <a:latin typeface="Avenir Book" charset="0"/>
            <a:ea typeface="Avenir Book" charset="0"/>
            <a:cs typeface="Avenir Book" charset="0"/>
          </a:defRPr>
        </a:defPPr>
      </a:lstStyle>
    </a:txDef>
  </a:objectDefaults>
  <a:extraClrSchemeLst/>
  <a:extLst>
    <a:ext uri="{05A4C25C-085E-4340-85A3-A5531E510DB2}">
      <thm15:themeFamily xmlns:thm15="http://schemas.microsoft.com/office/thememl/2012/main" name="Presentation1 [Autosaved]" id="{AD23EDB4-F814-9B4C-8C0D-DF300C73D46D}" vid="{C66A3E16-880E-B549-826B-A3D9106BB0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689E17F94A4C40B7A919DAA9CA5961" ma:contentTypeVersion="12" ma:contentTypeDescription="Create a new document." ma:contentTypeScope="" ma:versionID="ce98ff89d1404f8eacf4d51991bcb27d">
  <xsd:schema xmlns:xsd="http://www.w3.org/2001/XMLSchema" xmlns:xs="http://www.w3.org/2001/XMLSchema" xmlns:p="http://schemas.microsoft.com/office/2006/metadata/properties" xmlns:ns3="03c544ec-da3a-43c9-b7b7-b22be528d3c4" xmlns:ns4="0b961b70-47ff-4182-b9ac-456e8ded75a2" targetNamespace="http://schemas.microsoft.com/office/2006/metadata/properties" ma:root="true" ma:fieldsID="598d5e4f4f5a122166f3903e3d51b413" ns3:_="" ns4:_="">
    <xsd:import namespace="03c544ec-da3a-43c9-b7b7-b22be528d3c4"/>
    <xsd:import namespace="0b961b70-47ff-4182-b9ac-456e8ded75a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c544ec-da3a-43c9-b7b7-b22be528d3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961b70-47ff-4182-b9ac-456e8ded75a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D5629FC-71E7-487F-A0AD-A2AACCC8AA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c544ec-da3a-43c9-b7b7-b22be528d3c4"/>
    <ds:schemaRef ds:uri="0b961b70-47ff-4182-b9ac-456e8ded75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1A700B-00EE-4E60-8D63-4D118B6500DC}">
  <ds:schemaRefs>
    <ds:schemaRef ds:uri="http://schemas.microsoft.com/sharepoint/v3/contenttype/forms"/>
  </ds:schemaRefs>
</ds:datastoreItem>
</file>

<file path=customXml/itemProps3.xml><?xml version="1.0" encoding="utf-8"?>
<ds:datastoreItem xmlns:ds="http://schemas.openxmlformats.org/officeDocument/2006/customXml" ds:itemID="{7FFE97E3-83ED-4722-98D7-65B395F3D9E6}">
  <ds:schemaRefs>
    <ds:schemaRef ds:uri="03c544ec-da3a-43c9-b7b7-b22be528d3c4"/>
    <ds:schemaRef ds:uri="http://purl.org/dc/elements/1.1/"/>
    <ds:schemaRef ds:uri="http://schemas.microsoft.com/office/2006/metadata/properties"/>
    <ds:schemaRef ds:uri="http://purl.org/dc/term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0b961b70-47ff-4182-b9ac-456e8ded75a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HCC Powerpoint Template</Template>
  <TotalTime>3526</TotalTime>
  <Words>1891</Words>
  <Application>Microsoft Office PowerPoint</Application>
  <PresentationFormat>Widescreen</PresentationFormat>
  <Paragraphs>369</Paragraphs>
  <Slides>24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MS PGothic</vt:lpstr>
      <vt:lpstr>Arial</vt:lpstr>
      <vt:lpstr>Avenir Book</vt:lpstr>
      <vt:lpstr>Avenir Heavy</vt:lpstr>
      <vt:lpstr>Calibri</vt:lpstr>
      <vt:lpstr>Calibri Light</vt:lpstr>
      <vt:lpstr>Futura Medium</vt:lpstr>
      <vt:lpstr>Futura Medium</vt:lpstr>
      <vt:lpstr>Futura Std Book</vt:lpstr>
      <vt:lpstr>Gotham Black</vt:lpstr>
      <vt:lpstr>Office Theme</vt:lpstr>
      <vt:lpstr>HCC NE P-16 Partners Meeting</vt:lpstr>
      <vt:lpstr>HCC DC Program Strategic Plan</vt:lpstr>
      <vt:lpstr>HCC DC Program Strategic Goals</vt:lpstr>
      <vt:lpstr>AGENDA TOPICS</vt:lpstr>
      <vt:lpstr>WELCOME </vt:lpstr>
      <vt:lpstr>WELCOME </vt:lpstr>
      <vt:lpstr>Dual Credit Fall Numbers</vt:lpstr>
      <vt:lpstr>Puente Program</vt:lpstr>
      <vt:lpstr>College Services</vt:lpstr>
      <vt:lpstr>Add/Drop/Swap</vt:lpstr>
      <vt:lpstr>Program Adjustment Form </vt:lpstr>
      <vt:lpstr>Faculty Qualifications  </vt:lpstr>
      <vt:lpstr>Faculty Qualifications  </vt:lpstr>
      <vt:lpstr>OnBoarding Packet </vt:lpstr>
      <vt:lpstr>High School Transcripts</vt:lpstr>
      <vt:lpstr>Required Documents</vt:lpstr>
      <vt:lpstr>Registration and Enrollment Management </vt:lpstr>
      <vt:lpstr>Course Schedule </vt:lpstr>
      <vt:lpstr>Course Requests</vt:lpstr>
      <vt:lpstr>SmartSheet</vt:lpstr>
      <vt:lpstr>Spring Deadlines</vt:lpstr>
      <vt:lpstr>DC Liaison Orientation </vt:lpstr>
      <vt:lpstr>PowerPoint Presentation</vt:lpstr>
      <vt:lpstr>HCC North Forest Tour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hernandez.ricardo</dc:creator>
  <cp:lastModifiedBy>reginald.peters</cp:lastModifiedBy>
  <cp:revision>77</cp:revision>
  <dcterms:created xsi:type="dcterms:W3CDTF">2018-01-05T21:13:33Z</dcterms:created>
  <dcterms:modified xsi:type="dcterms:W3CDTF">2022-09-27T15:10:01Z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0x0101002A689E17F94A4C40B7A919DAA9CA5961</vt:lpwstr>
  </property>
</Properties>
</file>